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5"/>
  </p:notesMasterIdLst>
  <p:handoutMasterIdLst>
    <p:handoutMasterId r:id="rId56"/>
  </p:handoutMasterIdLst>
  <p:sldIdLst>
    <p:sldId id="1542" r:id="rId2"/>
    <p:sldId id="1545" r:id="rId3"/>
    <p:sldId id="1551" r:id="rId4"/>
    <p:sldId id="1548" r:id="rId5"/>
    <p:sldId id="1493" r:id="rId6"/>
    <p:sldId id="1492" r:id="rId7"/>
    <p:sldId id="1540" r:id="rId8"/>
    <p:sldId id="1541" r:id="rId9"/>
    <p:sldId id="1494" r:id="rId10"/>
    <p:sldId id="1554" r:id="rId11"/>
    <p:sldId id="1550" r:id="rId12"/>
    <p:sldId id="1499" r:id="rId13"/>
    <p:sldId id="1501" r:id="rId14"/>
    <p:sldId id="1507" r:id="rId15"/>
    <p:sldId id="1496" r:id="rId16"/>
    <p:sldId id="1497" r:id="rId17"/>
    <p:sldId id="1498" r:id="rId18"/>
    <p:sldId id="1502" r:id="rId19"/>
    <p:sldId id="1535" r:id="rId20"/>
    <p:sldId id="1506" r:id="rId21"/>
    <p:sldId id="1509" r:id="rId22"/>
    <p:sldId id="1510" r:id="rId23"/>
    <p:sldId id="1504" r:id="rId24"/>
    <p:sldId id="1505" r:id="rId25"/>
    <p:sldId id="1511" r:id="rId26"/>
    <p:sldId id="1512" r:id="rId27"/>
    <p:sldId id="1538" r:id="rId28"/>
    <p:sldId id="1539" r:id="rId29"/>
    <p:sldId id="1508" r:id="rId30"/>
    <p:sldId id="1513" r:id="rId31"/>
    <p:sldId id="1515" r:id="rId32"/>
    <p:sldId id="1514" r:id="rId33"/>
    <p:sldId id="1516" r:id="rId34"/>
    <p:sldId id="1517" r:id="rId35"/>
    <p:sldId id="1527" r:id="rId36"/>
    <p:sldId id="1518" r:id="rId37"/>
    <p:sldId id="1528" r:id="rId38"/>
    <p:sldId id="1519" r:id="rId39"/>
    <p:sldId id="1520" r:id="rId40"/>
    <p:sldId id="1521" r:id="rId41"/>
    <p:sldId id="1522" r:id="rId42"/>
    <p:sldId id="1523" r:id="rId43"/>
    <p:sldId id="1524" r:id="rId44"/>
    <p:sldId id="1525" r:id="rId45"/>
    <p:sldId id="1526" r:id="rId46"/>
    <p:sldId id="1529" r:id="rId47"/>
    <p:sldId id="1530" r:id="rId48"/>
    <p:sldId id="1531" r:id="rId49"/>
    <p:sldId id="1532" r:id="rId50"/>
    <p:sldId id="1533" r:id="rId51"/>
    <p:sldId id="1534" r:id="rId52"/>
    <p:sldId id="1555" r:id="rId53"/>
    <p:sldId id="1544" r:id="rId54"/>
  </p:sldIdLst>
  <p:sldSz cx="9144000" cy="6858000" type="screen4x3"/>
  <p:notesSz cx="7315200" cy="9601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1pPr>
    <a:lvl2pPr marL="457130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2pPr>
    <a:lvl3pPr marL="914259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3pPr>
    <a:lvl4pPr marL="1371390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4pPr>
    <a:lvl5pPr marL="1828519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5pPr>
    <a:lvl6pPr marL="2285649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6pPr>
    <a:lvl7pPr marL="2742780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7pPr>
    <a:lvl8pPr marL="3199908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8pPr>
    <a:lvl9pPr marL="3657039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33"/>
    <a:srgbClr val="FFCC99"/>
    <a:srgbClr val="CCFF99"/>
    <a:srgbClr val="CC99FF"/>
    <a:srgbClr val="000066"/>
    <a:srgbClr val="996600"/>
    <a:srgbClr val="4D6997"/>
    <a:srgbClr val="66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309" autoAdjust="0"/>
    <p:restoredTop sz="75202" autoAdjust="0"/>
  </p:normalViewPr>
  <p:slideViewPr>
    <p:cSldViewPr>
      <p:cViewPr varScale="1">
        <p:scale>
          <a:sx n="127" d="100"/>
          <a:sy n="127" d="100"/>
        </p:scale>
        <p:origin x="-848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>
      <p:cViewPr varScale="1">
        <p:scale>
          <a:sx n="56" d="100"/>
          <a:sy n="56" d="100"/>
        </p:scale>
        <p:origin x="-1782" y="-78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notesMaster" Target="notesMasters/notesMaster1.xml"/><Relationship Id="rId56" Type="http://schemas.openxmlformats.org/officeDocument/2006/relationships/handoutMaster" Target="handoutMasters/handoutMaster1.xml"/><Relationship Id="rId57" Type="http://schemas.openxmlformats.org/officeDocument/2006/relationships/printerSettings" Target="printerSettings/printerSettings1.bin"/><Relationship Id="rId58" Type="http://schemas.openxmlformats.org/officeDocument/2006/relationships/presProps" Target="presProps.xml"/><Relationship Id="rId59" Type="http://schemas.openxmlformats.org/officeDocument/2006/relationships/viewProps" Target="viewProp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theme" Target="theme/theme1.xml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4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6551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algn="r"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5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1776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5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6551" y="9121776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algn="r"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fld id="{D098A0DF-783C-49D9-9260-6806A799FD3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0716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4964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algn="r"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0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8888" y="720725"/>
            <a:ext cx="4797425" cy="35988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59301"/>
            <a:ext cx="5853113" cy="432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9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4964" y="9120189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algn="r"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fld id="{A0D86A14-AC1F-4C9A-8DDE-CE6B11F3119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75978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13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25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39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51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5649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780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908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039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33601" y="1371600"/>
            <a:ext cx="6477000" cy="1752600"/>
          </a:xfrm>
        </p:spPr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33601" y="3733800"/>
            <a:ext cx="6477000" cy="1981200"/>
          </a:xfrm>
        </p:spPr>
        <p:txBody>
          <a:bodyPr/>
          <a:lstStyle>
            <a:lvl1pPr marL="0" indent="0">
              <a:buFont typeface="Wingdings" pitchFamily="2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3pPr>
              <a:defRPr sz="1800"/>
            </a:lvl3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2895600"/>
            <a:ext cx="9144000" cy="1028700"/>
          </a:xfrm>
        </p:spPr>
        <p:txBody>
          <a:bodyPr/>
          <a:lstStyle>
            <a:lvl1pPr algn="ctr">
              <a:defRPr sz="4000" b="1">
                <a:latin typeface="+mn-l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52400" y="114300"/>
            <a:ext cx="8686800" cy="102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45713" rIns="91425" bIns="45713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1066800"/>
            <a:ext cx="8458200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45713" rIns="91425" bIns="4571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8" r:id="rId3"/>
    <p:sldLayoutId id="2147483656" r:id="rId4"/>
    <p:sldLayoutId id="2147483653" r:id="rId5"/>
    <p:sldLayoutId id="2147483654" r:id="rId6"/>
    <p:sldLayoutId id="2147483657" r:id="rId7"/>
  </p:sldLayoutIdLst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baseline="0">
          <a:solidFill>
            <a:schemeClr val="bg1"/>
          </a:solidFill>
          <a:latin typeface="Gill Sans"/>
          <a:ea typeface="+mj-ea"/>
          <a:cs typeface="Gill San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5pPr>
      <a:lvl6pPr marL="457130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6pPr>
      <a:lvl7pPr marL="914259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7pPr>
      <a:lvl8pPr marL="1371390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8pPr>
      <a:lvl9pPr marL="1828519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9pPr>
    </p:titleStyle>
    <p:bodyStyle>
      <a:lvl1pPr marL="342848" indent="-342848" algn="l" rtl="0" eaLnBrk="0" fontAlgn="base" hangingPunct="0">
        <a:spcBef>
          <a:spcPct val="25000"/>
        </a:spcBef>
        <a:spcAft>
          <a:spcPct val="25000"/>
        </a:spcAft>
        <a:buClr>
          <a:srgbClr val="5675A9"/>
        </a:buClr>
        <a:buSzPct val="75000"/>
        <a:buFont typeface="Wingdings" charset="2"/>
        <a:buChar char="¢"/>
        <a:defRPr sz="2400" baseline="0">
          <a:solidFill>
            <a:schemeClr val="bg1"/>
          </a:solidFill>
          <a:latin typeface="Gill Sans"/>
          <a:ea typeface="+mn-ea"/>
          <a:cs typeface="Gill Sans"/>
        </a:defRPr>
      </a:lvl1pPr>
      <a:lvl2pPr marL="742836" indent="-285707" algn="l" rtl="0" eaLnBrk="0" fontAlgn="base" hangingPunct="0">
        <a:spcBef>
          <a:spcPct val="10000"/>
        </a:spcBef>
        <a:spcAft>
          <a:spcPct val="10000"/>
        </a:spcAft>
        <a:buClr>
          <a:srgbClr val="5675A9"/>
        </a:buClr>
        <a:buSzPct val="75000"/>
        <a:buFont typeface="Wingdings" charset="2"/>
        <a:buChar char="l"/>
        <a:defRPr sz="2000" baseline="0">
          <a:solidFill>
            <a:schemeClr val="bg1"/>
          </a:solidFill>
          <a:latin typeface="Gill Sans"/>
          <a:cs typeface="Gill Sans"/>
        </a:defRPr>
      </a:lvl2pPr>
      <a:lvl3pPr marL="1142824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800" baseline="0">
          <a:solidFill>
            <a:schemeClr val="bg1"/>
          </a:solidFill>
          <a:latin typeface="Gill Sans"/>
          <a:cs typeface="Gill Sans"/>
        </a:defRPr>
      </a:lvl3pPr>
      <a:lvl4pPr marL="1599954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600" baseline="0">
          <a:solidFill>
            <a:schemeClr val="bg1"/>
          </a:solidFill>
          <a:latin typeface="Gill Sans"/>
          <a:cs typeface="Gill Sans"/>
        </a:defRPr>
      </a:lvl4pPr>
      <a:lvl5pPr marL="2057085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600" baseline="0">
          <a:solidFill>
            <a:schemeClr val="bg1"/>
          </a:solidFill>
          <a:latin typeface="Gill Sans"/>
          <a:cs typeface="Gill Sans"/>
        </a:defRPr>
      </a:lvl5pPr>
      <a:lvl6pPr marL="2514215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6pPr>
      <a:lvl7pPr marL="2971344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7pPr>
      <a:lvl8pPr marL="3428475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8pPr>
      <a:lvl9pPr marL="3885603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9pPr>
    </p:bodyStyle>
    <p:otherStyle>
      <a:defPPr>
        <a:defRPr lang="en-US"/>
      </a:defPPr>
      <a:lvl1pPr marL="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4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08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3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jp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UniversityOfWaterloo_logo_horiz_rgb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0064" y="0"/>
            <a:ext cx="4393936" cy="1761759"/>
          </a:xfrm>
          <a:prstGeom prst="rect">
            <a:avLst/>
          </a:prstGeom>
        </p:spPr>
      </p:pic>
      <p:sp>
        <p:nvSpPr>
          <p:cNvPr id="8194" name="Rectangle 14"/>
          <p:cNvSpPr>
            <a:spLocks noChangeArrowheads="1"/>
          </p:cNvSpPr>
          <p:nvPr/>
        </p:nvSpPr>
        <p:spPr bwMode="auto">
          <a:xfrm>
            <a:off x="76200" y="1371599"/>
            <a:ext cx="8991600" cy="914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3600" dirty="0" smtClean="0">
                <a:solidFill>
                  <a:schemeClr val="bg2"/>
                </a:solidFill>
                <a:latin typeface="Gill Sans"/>
                <a:cs typeface="Gill Sans"/>
              </a:rPr>
              <a:t>Big Data Infrastructure</a:t>
            </a:r>
            <a:endParaRPr lang="en-US" sz="360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pic>
        <p:nvPicPr>
          <p:cNvPr id="9" name="Picture 13" descr="creative-commons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1600" y="6358582"/>
            <a:ext cx="1117600" cy="393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14"/>
          <p:cNvSpPr>
            <a:spLocks noChangeArrowheads="1"/>
          </p:cNvSpPr>
          <p:nvPr/>
        </p:nvSpPr>
        <p:spPr bwMode="auto">
          <a:xfrm>
            <a:off x="76200" y="2971800"/>
            <a:ext cx="89916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800" b="0" dirty="0">
                <a:solidFill>
                  <a:schemeClr val="bg2"/>
                </a:solidFill>
                <a:latin typeface="Gill Sans"/>
                <a:cs typeface="Gill Sans"/>
              </a:rPr>
              <a:t>Week </a:t>
            </a:r>
            <a:r>
              <a:rPr lang="en-US" sz="2800" b="0" dirty="0" smtClean="0">
                <a:solidFill>
                  <a:schemeClr val="bg2"/>
                </a:solidFill>
                <a:latin typeface="Gill Sans"/>
                <a:cs typeface="Gill Sans"/>
              </a:rPr>
              <a:t>12: Real-Time Data Analytics (1/2)</a:t>
            </a:r>
            <a:endParaRPr lang="en-US" sz="2800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8" name="Text Box 11"/>
          <p:cNvSpPr txBox="1">
            <a:spLocks noChangeArrowheads="1"/>
          </p:cNvSpPr>
          <p:nvPr/>
        </p:nvSpPr>
        <p:spPr bwMode="auto">
          <a:xfrm>
            <a:off x="1371600" y="6324600"/>
            <a:ext cx="690375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  <a:t>This work is licensed under a Creative Commons Attribution-Noncommercial-Share Alike 3.0 United States</a:t>
            </a:r>
            <a:b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</a:br>
            <a: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  <a:t>See http://creativecommons.org/licenses/by-nc-sa/3.0/us/ for details</a:t>
            </a:r>
          </a:p>
        </p:txBody>
      </p:sp>
      <p:sp>
        <p:nvSpPr>
          <p:cNvPr id="10" name="Rectangle 14"/>
          <p:cNvSpPr>
            <a:spLocks noChangeArrowheads="1"/>
          </p:cNvSpPr>
          <p:nvPr/>
        </p:nvSpPr>
        <p:spPr bwMode="auto">
          <a:xfrm>
            <a:off x="0" y="205740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400" b="0" dirty="0">
                <a:solidFill>
                  <a:schemeClr val="bg2"/>
                </a:solidFill>
                <a:latin typeface="Gill Sans"/>
                <a:cs typeface="Gill Sans"/>
              </a:rPr>
              <a:t>CS 489/698 Big Data Infrastructure (Winter 2016)</a:t>
            </a:r>
          </a:p>
        </p:txBody>
      </p:sp>
      <p:sp>
        <p:nvSpPr>
          <p:cNvPr id="12" name="Rectangle 14"/>
          <p:cNvSpPr>
            <a:spLocks noChangeArrowheads="1"/>
          </p:cNvSpPr>
          <p:nvPr/>
        </p:nvSpPr>
        <p:spPr bwMode="auto">
          <a:xfrm>
            <a:off x="76200" y="4572000"/>
            <a:ext cx="89916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400" b="0" dirty="0" smtClean="0">
                <a:solidFill>
                  <a:schemeClr val="bg2"/>
                </a:solidFill>
                <a:latin typeface="Gill Sans"/>
                <a:cs typeface="Gill Sans"/>
              </a:rPr>
              <a:t>Jimmy Lin</a:t>
            </a:r>
          </a:p>
          <a:p>
            <a:pPr algn="ctr" eaLnBrk="1" hangingPunct="1"/>
            <a:r>
              <a:rPr lang="en-US" sz="2000" b="0" dirty="0" smtClean="0">
                <a:solidFill>
                  <a:schemeClr val="bg2"/>
                </a:solidFill>
                <a:latin typeface="Gill Sans"/>
                <a:cs typeface="Gill Sans"/>
              </a:rPr>
              <a:t>David R. Cheriton School of Computer Science</a:t>
            </a:r>
          </a:p>
          <a:p>
            <a:pPr algn="ctr" eaLnBrk="1" hangingPunct="1"/>
            <a:r>
              <a:rPr lang="en-US" sz="2000" b="0" dirty="0" smtClean="0">
                <a:solidFill>
                  <a:schemeClr val="bg2"/>
                </a:solidFill>
                <a:latin typeface="Gill Sans"/>
                <a:cs typeface="Gill Sans"/>
              </a:rPr>
              <a:t>University of Waterloo</a:t>
            </a:r>
            <a:endParaRPr lang="en-US" sz="2000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11" name="Rectangle 14"/>
          <p:cNvSpPr>
            <a:spLocks noChangeArrowheads="1"/>
          </p:cNvSpPr>
          <p:nvPr/>
        </p:nvSpPr>
        <p:spPr bwMode="auto">
          <a:xfrm>
            <a:off x="76200" y="3352801"/>
            <a:ext cx="89916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400" b="0" dirty="0" smtClean="0">
                <a:solidFill>
                  <a:schemeClr val="bg2"/>
                </a:solidFill>
                <a:latin typeface="Gill Sans"/>
                <a:cs typeface="Gill Sans"/>
              </a:rPr>
              <a:t>March 29, </a:t>
            </a:r>
            <a:r>
              <a:rPr lang="en-US" sz="2400" b="0" dirty="0">
                <a:solidFill>
                  <a:schemeClr val="bg2"/>
                </a:solidFill>
                <a:latin typeface="Gill Sans"/>
                <a:cs typeface="Gill Sans"/>
              </a:rPr>
              <a:t>2016</a:t>
            </a: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1371600" y="5943600"/>
            <a:ext cx="632737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These slides are available at http</a:t>
            </a:r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  <a:t>://</a:t>
            </a:r>
            <a:r>
              <a:rPr lang="en-US" sz="1800" b="0" dirty="0" err="1">
                <a:solidFill>
                  <a:schemeClr val="bg1"/>
                </a:solidFill>
                <a:latin typeface="Gill Sans"/>
                <a:cs typeface="Gill Sans"/>
              </a:rPr>
              <a:t>lintool.github.io</a:t>
            </a:r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  <a:t>/bigdata-2016w</a:t>
            </a:r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2009257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OLTP/OLAP Architecture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1371600" y="2438400"/>
            <a:ext cx="2057400" cy="20574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Gill Sans"/>
                <a:cs typeface="Gill Sans"/>
              </a:rPr>
              <a:t>OLTP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5943600" y="2438400"/>
            <a:ext cx="2057400" cy="20574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Gill Sans"/>
                <a:cs typeface="Gill Sans"/>
              </a:rPr>
              <a:t>OLAP</a:t>
            </a:r>
          </a:p>
        </p:txBody>
      </p:sp>
      <p:cxnSp>
        <p:nvCxnSpPr>
          <p:cNvPr id="7" name="Straight Arrow Connector 6"/>
          <p:cNvCxnSpPr>
            <a:stCxn id="4" idx="3"/>
            <a:endCxn id="5" idx="1"/>
          </p:cNvCxnSpPr>
          <p:nvPr/>
        </p:nvCxnSpPr>
        <p:spPr bwMode="auto">
          <a:xfrm>
            <a:off x="3429000" y="3467100"/>
            <a:ext cx="2514600" cy="1588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276601" y="2667000"/>
            <a:ext cx="2819399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2"/>
                </a:solidFill>
                <a:latin typeface="Gill Sans"/>
                <a:cs typeface="Gill Sans"/>
              </a:rPr>
              <a:t>ETL</a:t>
            </a:r>
            <a:r>
              <a:rPr lang="en-US" sz="1400" dirty="0" smtClean="0">
                <a:solidFill>
                  <a:schemeClr val="bg2"/>
                </a:solidFill>
                <a:latin typeface="Gill Sans"/>
                <a:cs typeface="Gill Sans"/>
              </a:rPr>
              <a:t/>
            </a:r>
            <a:br>
              <a:rPr lang="en-US" sz="1400" dirty="0" smtClean="0">
                <a:solidFill>
                  <a:schemeClr val="bg2"/>
                </a:solidFill>
                <a:latin typeface="Gill Sans"/>
                <a:cs typeface="Gill Sans"/>
              </a:rPr>
            </a:br>
            <a:r>
              <a:rPr lang="en-US" sz="1400" b="0" dirty="0" smtClean="0">
                <a:solidFill>
                  <a:schemeClr val="bg2"/>
                </a:solidFill>
                <a:latin typeface="Gill Sans"/>
                <a:cs typeface="Gill Sans"/>
              </a:rPr>
              <a:t>(Extract, Transform, and Load)</a:t>
            </a:r>
            <a:endParaRPr lang="en-US" sz="1400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02203374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DBMS vs. DSMS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4294967295"/>
          </p:nvPr>
        </p:nvSpPr>
        <p:spPr>
          <a:xfrm>
            <a:off x="534987" y="1773238"/>
            <a:ext cx="4113213" cy="3384550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marL="284163" indent="-284163">
              <a:buNone/>
            </a:pPr>
            <a:r>
              <a:rPr lang="en-US" sz="2400" dirty="0" smtClean="0">
                <a:latin typeface="Gill Sans"/>
                <a:cs typeface="Gill Sans"/>
              </a:rPr>
              <a:t>DBMS</a:t>
            </a:r>
          </a:p>
          <a:p>
            <a:pPr marL="284163" lvl="1" indent="-284163"/>
            <a:r>
              <a:rPr lang="en-US" sz="2000" dirty="0">
                <a:latin typeface="Gill Sans"/>
                <a:cs typeface="Gill Sans"/>
              </a:rPr>
              <a:t>Model: persistent relations </a:t>
            </a:r>
          </a:p>
          <a:p>
            <a:pPr marL="284163" lvl="1" indent="-284163"/>
            <a:r>
              <a:rPr lang="en-US" sz="2000" dirty="0" smtClean="0">
                <a:latin typeface="Gill Sans"/>
                <a:cs typeface="Gill Sans"/>
              </a:rPr>
              <a:t>Relation</a:t>
            </a:r>
            <a:r>
              <a:rPr lang="en-US" sz="2000" dirty="0">
                <a:latin typeface="Gill Sans"/>
                <a:cs typeface="Gill Sans"/>
              </a:rPr>
              <a:t>: tuple set/</a:t>
            </a:r>
            <a:r>
              <a:rPr lang="en-US" sz="2000" dirty="0" smtClean="0">
                <a:latin typeface="Gill Sans"/>
                <a:cs typeface="Gill Sans"/>
              </a:rPr>
              <a:t>bag</a:t>
            </a:r>
            <a:endParaRPr lang="en-US" sz="2000" dirty="0">
              <a:latin typeface="Gill Sans"/>
              <a:cs typeface="Gill Sans"/>
            </a:endParaRPr>
          </a:p>
          <a:p>
            <a:pPr marL="284163" lvl="1" indent="-284163"/>
            <a:r>
              <a:rPr lang="en-US" sz="2000" dirty="0" smtClean="0">
                <a:latin typeface="Gill Sans"/>
                <a:cs typeface="Gill Sans"/>
              </a:rPr>
              <a:t>Data </a:t>
            </a:r>
            <a:r>
              <a:rPr lang="en-US" sz="2000" dirty="0">
                <a:latin typeface="Gill Sans"/>
                <a:cs typeface="Gill Sans"/>
              </a:rPr>
              <a:t>update: modifications </a:t>
            </a:r>
          </a:p>
          <a:p>
            <a:pPr marL="284163" lvl="1" indent="-284163"/>
            <a:r>
              <a:rPr lang="en-US" sz="2000" dirty="0" smtClean="0">
                <a:latin typeface="Gill Sans"/>
                <a:cs typeface="Gill Sans"/>
              </a:rPr>
              <a:t>Query</a:t>
            </a:r>
            <a:r>
              <a:rPr lang="en-US" sz="2000" dirty="0">
                <a:latin typeface="Gill Sans"/>
                <a:cs typeface="Gill Sans"/>
              </a:rPr>
              <a:t>: transient </a:t>
            </a:r>
            <a:endParaRPr lang="en-US" sz="2000" dirty="0" smtClean="0">
              <a:latin typeface="Gill Sans"/>
              <a:cs typeface="Gill Sans"/>
            </a:endParaRPr>
          </a:p>
          <a:p>
            <a:pPr marL="284163" lvl="1" indent="-284163"/>
            <a:r>
              <a:rPr lang="en-US" sz="2000" dirty="0" smtClean="0">
                <a:latin typeface="Gill Sans"/>
                <a:cs typeface="Gill Sans"/>
              </a:rPr>
              <a:t>Query answer</a:t>
            </a:r>
            <a:r>
              <a:rPr lang="en-US" sz="2000" dirty="0">
                <a:latin typeface="Gill Sans"/>
                <a:cs typeface="Gill Sans"/>
              </a:rPr>
              <a:t>: </a:t>
            </a:r>
            <a:r>
              <a:rPr lang="en-US" sz="2000" dirty="0" smtClean="0">
                <a:latin typeface="Gill Sans"/>
                <a:cs typeface="Gill Sans"/>
              </a:rPr>
              <a:t>exact</a:t>
            </a:r>
            <a:endParaRPr lang="en-US" sz="2000" dirty="0">
              <a:latin typeface="Gill Sans"/>
              <a:cs typeface="Gill Sans"/>
            </a:endParaRPr>
          </a:p>
          <a:p>
            <a:pPr marL="284163" lvl="1" indent="-284163"/>
            <a:r>
              <a:rPr lang="en-US" sz="2000" dirty="0" smtClean="0">
                <a:latin typeface="Gill Sans"/>
                <a:cs typeface="Gill Sans"/>
              </a:rPr>
              <a:t>Query </a:t>
            </a:r>
            <a:r>
              <a:rPr lang="en-US" sz="2000" dirty="0">
                <a:latin typeface="Gill Sans"/>
                <a:cs typeface="Gill Sans"/>
              </a:rPr>
              <a:t>evaluation: arbitrary </a:t>
            </a:r>
          </a:p>
          <a:p>
            <a:pPr marL="284163" lvl="1" indent="-284163"/>
            <a:r>
              <a:rPr lang="en-US" sz="2000" dirty="0" smtClean="0">
                <a:latin typeface="Gill Sans"/>
                <a:cs typeface="Gill Sans"/>
              </a:rPr>
              <a:t>Query </a:t>
            </a:r>
            <a:r>
              <a:rPr lang="en-US" sz="2000" dirty="0">
                <a:latin typeface="Gill Sans"/>
                <a:cs typeface="Gill Sans"/>
              </a:rPr>
              <a:t>plan: fixed </a:t>
            </a:r>
          </a:p>
          <a:p>
            <a:pPr marL="284163" indent="-284163"/>
            <a:endParaRPr lang="en-US" sz="2000" dirty="0">
              <a:latin typeface="Gill Sans"/>
              <a:cs typeface="Gill Sans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half" idx="4294967295"/>
          </p:nvPr>
        </p:nvSpPr>
        <p:spPr>
          <a:xfrm>
            <a:off x="4800600" y="1773238"/>
            <a:ext cx="4114800" cy="3384550"/>
          </a:xfr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/>
          <a:lstStyle/>
          <a:p>
            <a:pPr marL="12700" indent="0">
              <a:buNone/>
            </a:pPr>
            <a:r>
              <a:rPr lang="en-US" sz="2400" dirty="0" smtClean="0">
                <a:latin typeface="Gill Sans"/>
                <a:cs typeface="Gill Sans"/>
              </a:rPr>
              <a:t>DSMS</a:t>
            </a:r>
          </a:p>
          <a:p>
            <a:pPr marL="296863" lvl="1" indent="-284163"/>
            <a:r>
              <a:rPr lang="en-US" sz="2000" dirty="0">
                <a:latin typeface="Gill Sans"/>
                <a:cs typeface="Gill Sans"/>
              </a:rPr>
              <a:t>Model: </a:t>
            </a:r>
            <a:r>
              <a:rPr lang="en-US" sz="2000" dirty="0" smtClean="0">
                <a:latin typeface="Gill Sans"/>
                <a:cs typeface="Gill Sans"/>
              </a:rPr>
              <a:t>(mostly) transient </a:t>
            </a:r>
            <a:r>
              <a:rPr lang="en-US" sz="2000" dirty="0">
                <a:latin typeface="Gill Sans"/>
                <a:cs typeface="Gill Sans"/>
              </a:rPr>
              <a:t>relations </a:t>
            </a:r>
          </a:p>
          <a:p>
            <a:pPr marL="296863" lvl="1" indent="-284163"/>
            <a:r>
              <a:rPr lang="en-US" sz="2000" dirty="0" smtClean="0">
                <a:latin typeface="Gill Sans"/>
                <a:cs typeface="Gill Sans"/>
              </a:rPr>
              <a:t>Relation</a:t>
            </a:r>
            <a:r>
              <a:rPr lang="en-US" sz="2000" dirty="0">
                <a:latin typeface="Gill Sans"/>
                <a:cs typeface="Gill Sans"/>
              </a:rPr>
              <a:t>: tuple sequence </a:t>
            </a:r>
          </a:p>
          <a:p>
            <a:pPr marL="296863" lvl="1" indent="-284163"/>
            <a:r>
              <a:rPr lang="en-US" sz="2000" dirty="0" smtClean="0">
                <a:latin typeface="Gill Sans"/>
                <a:cs typeface="Gill Sans"/>
              </a:rPr>
              <a:t>Data </a:t>
            </a:r>
            <a:r>
              <a:rPr lang="en-US" sz="2000" dirty="0">
                <a:latin typeface="Gill Sans"/>
                <a:cs typeface="Gill Sans"/>
              </a:rPr>
              <a:t>update: </a:t>
            </a:r>
            <a:r>
              <a:rPr lang="en-US" sz="2000" dirty="0" smtClean="0">
                <a:latin typeface="Gill Sans"/>
                <a:cs typeface="Gill Sans"/>
              </a:rPr>
              <a:t>appends</a:t>
            </a:r>
          </a:p>
          <a:p>
            <a:pPr marL="296863" lvl="1" indent="-284163"/>
            <a:r>
              <a:rPr lang="en-US" sz="2000" dirty="0" smtClean="0">
                <a:latin typeface="Gill Sans"/>
                <a:cs typeface="Gill Sans"/>
              </a:rPr>
              <a:t>Query</a:t>
            </a:r>
            <a:r>
              <a:rPr lang="en-US" sz="2000" dirty="0">
                <a:latin typeface="Gill Sans"/>
                <a:cs typeface="Gill Sans"/>
              </a:rPr>
              <a:t>: persistent </a:t>
            </a:r>
            <a:endParaRPr lang="en-US" sz="2000" dirty="0" smtClean="0">
              <a:latin typeface="Gill Sans"/>
              <a:cs typeface="Gill Sans"/>
            </a:endParaRPr>
          </a:p>
          <a:p>
            <a:pPr marL="296863" lvl="1" indent="-284163"/>
            <a:r>
              <a:rPr lang="en-US" sz="2000" dirty="0" smtClean="0">
                <a:latin typeface="Gill Sans"/>
                <a:cs typeface="Gill Sans"/>
              </a:rPr>
              <a:t>Query answer</a:t>
            </a:r>
            <a:r>
              <a:rPr lang="en-US" sz="2000" dirty="0">
                <a:latin typeface="Gill Sans"/>
                <a:cs typeface="Gill Sans"/>
              </a:rPr>
              <a:t>: </a:t>
            </a:r>
            <a:r>
              <a:rPr lang="en-US" sz="2000" dirty="0" smtClean="0">
                <a:latin typeface="Gill Sans"/>
                <a:cs typeface="Gill Sans"/>
              </a:rPr>
              <a:t>approximate</a:t>
            </a:r>
          </a:p>
          <a:p>
            <a:pPr marL="296863" lvl="1" indent="-284163"/>
            <a:r>
              <a:rPr lang="en-US" sz="2000" dirty="0" smtClean="0">
                <a:latin typeface="Gill Sans"/>
                <a:cs typeface="Gill Sans"/>
              </a:rPr>
              <a:t>Query </a:t>
            </a:r>
            <a:r>
              <a:rPr lang="en-US" sz="2000" dirty="0">
                <a:latin typeface="Gill Sans"/>
                <a:cs typeface="Gill Sans"/>
              </a:rPr>
              <a:t>evaluation: one pass </a:t>
            </a:r>
          </a:p>
          <a:p>
            <a:pPr marL="296863" lvl="1" indent="-284163"/>
            <a:r>
              <a:rPr lang="en-US" sz="2000" dirty="0" smtClean="0">
                <a:latin typeface="Gill Sans"/>
                <a:cs typeface="Gill Sans"/>
              </a:rPr>
              <a:t>Query </a:t>
            </a:r>
            <a:r>
              <a:rPr lang="en-US" sz="2000" dirty="0">
                <a:latin typeface="Gill Sans"/>
                <a:cs typeface="Gill Sans"/>
              </a:rPr>
              <a:t>plan: adaptive </a:t>
            </a:r>
          </a:p>
          <a:p>
            <a:pPr marL="296863" lvl="1" indent="-284163"/>
            <a:endParaRPr lang="en-US" sz="2000" dirty="0">
              <a:latin typeface="Gill Sans"/>
              <a:cs typeface="Gill Sans"/>
            </a:endParaRP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0" y="6611938"/>
            <a:ext cx="40386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 smtClean="0">
                <a:solidFill>
                  <a:srgbClr val="000000"/>
                </a:solidFill>
              </a:rPr>
              <a:t>Source: Peter </a:t>
            </a:r>
            <a:r>
              <a:rPr lang="en-US" sz="1000" b="0" dirty="0" err="1" smtClean="0">
                <a:solidFill>
                  <a:srgbClr val="000000"/>
                </a:solidFill>
              </a:rPr>
              <a:t>Bonz</a:t>
            </a:r>
            <a:endParaRPr lang="en-US" sz="1000" b="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36740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makes it hard?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Intrinsic challenges:</a:t>
            </a:r>
          </a:p>
          <a:p>
            <a:pPr lvl="1"/>
            <a:r>
              <a:rPr lang="en-US" dirty="0" smtClean="0"/>
              <a:t>Volume</a:t>
            </a:r>
          </a:p>
          <a:p>
            <a:pPr lvl="1"/>
            <a:r>
              <a:rPr lang="en-US" dirty="0" smtClean="0"/>
              <a:t>Velocity</a:t>
            </a:r>
          </a:p>
          <a:p>
            <a:pPr lvl="1"/>
            <a:r>
              <a:rPr lang="en-US" dirty="0" smtClean="0"/>
              <a:t>Limited storage</a:t>
            </a:r>
          </a:p>
          <a:p>
            <a:pPr lvl="1"/>
            <a:r>
              <a:rPr lang="en-US" dirty="0" smtClean="0"/>
              <a:t>Strict latency </a:t>
            </a:r>
            <a:r>
              <a:rPr lang="en-US" dirty="0" smtClean="0"/>
              <a:t>requirements</a:t>
            </a:r>
            <a:endParaRPr lang="en-US" dirty="0"/>
          </a:p>
          <a:p>
            <a:r>
              <a:rPr lang="en-US" dirty="0" smtClean="0"/>
              <a:t>System challenges:</a:t>
            </a:r>
          </a:p>
          <a:p>
            <a:pPr lvl="1"/>
            <a:r>
              <a:rPr lang="en-US" dirty="0" smtClean="0"/>
              <a:t>Load balancing</a:t>
            </a:r>
          </a:p>
          <a:p>
            <a:pPr lvl="1"/>
            <a:r>
              <a:rPr lang="en-US" dirty="0" smtClean="0"/>
              <a:t>Unreliable </a:t>
            </a:r>
            <a:r>
              <a:rPr lang="en-US" dirty="0" smtClean="0"/>
              <a:t>and out-of-order message </a:t>
            </a:r>
            <a:r>
              <a:rPr lang="en-US" dirty="0" smtClean="0"/>
              <a:t>delivery</a:t>
            </a:r>
          </a:p>
          <a:p>
            <a:pPr lvl="1"/>
            <a:r>
              <a:rPr lang="en-US" dirty="0" smtClean="0"/>
              <a:t>Fault-</a:t>
            </a:r>
            <a:r>
              <a:rPr lang="en-US" dirty="0" smtClean="0"/>
              <a:t>tolerance</a:t>
            </a:r>
          </a:p>
          <a:p>
            <a:pPr lvl="1"/>
            <a:r>
              <a:rPr lang="en-US" dirty="0" smtClean="0"/>
              <a:t>Consistency </a:t>
            </a:r>
            <a:r>
              <a:rPr lang="en-US" dirty="0" smtClean="0"/>
              <a:t>semantics </a:t>
            </a:r>
            <a:r>
              <a:rPr lang="en-US" dirty="0" smtClean="0"/>
              <a:t>(</a:t>
            </a:r>
            <a:r>
              <a:rPr lang="en-US" dirty="0" smtClean="0"/>
              <a:t>at most once</a:t>
            </a:r>
            <a:r>
              <a:rPr lang="en-US" dirty="0" smtClean="0"/>
              <a:t>, </a:t>
            </a:r>
            <a:r>
              <a:rPr lang="en-US" dirty="0" smtClean="0"/>
              <a:t>exactly once, at least </a:t>
            </a:r>
            <a:r>
              <a:rPr lang="en-US" dirty="0" smtClean="0"/>
              <a:t>once)</a:t>
            </a:r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56461270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exactly do you do?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“Standard” relational operations:</a:t>
            </a:r>
          </a:p>
          <a:p>
            <a:pPr lvl="1"/>
            <a:r>
              <a:rPr lang="en-US" dirty="0" smtClean="0"/>
              <a:t>Select</a:t>
            </a:r>
          </a:p>
          <a:p>
            <a:pPr lvl="1"/>
            <a:r>
              <a:rPr lang="en-US" dirty="0" smtClean="0"/>
              <a:t>Project</a:t>
            </a:r>
          </a:p>
          <a:p>
            <a:pPr lvl="1"/>
            <a:r>
              <a:rPr lang="en-US" dirty="0" smtClean="0"/>
              <a:t>Transform (i.e., apply custom UDF)</a:t>
            </a:r>
          </a:p>
          <a:p>
            <a:pPr lvl="1"/>
            <a:r>
              <a:rPr lang="en-US" dirty="0" smtClean="0"/>
              <a:t>Group by</a:t>
            </a:r>
          </a:p>
          <a:p>
            <a:pPr lvl="1"/>
            <a:r>
              <a:rPr lang="en-US" dirty="0" smtClean="0"/>
              <a:t>Join</a:t>
            </a:r>
          </a:p>
          <a:p>
            <a:pPr lvl="1"/>
            <a:r>
              <a:rPr lang="en-US" dirty="0" smtClean="0"/>
              <a:t>Aggregations</a:t>
            </a:r>
          </a:p>
          <a:p>
            <a:r>
              <a:rPr lang="en-US" dirty="0" smtClean="0"/>
              <a:t>What else do you need to make this “work”?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930620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Issues of Semantics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Group by… aggregate</a:t>
            </a:r>
          </a:p>
          <a:p>
            <a:pPr lvl="1"/>
            <a:r>
              <a:rPr lang="en-US" dirty="0" smtClean="0"/>
              <a:t>When do you stop grouping and start aggregating?</a:t>
            </a:r>
          </a:p>
          <a:p>
            <a:r>
              <a:rPr lang="en-US" dirty="0" smtClean="0"/>
              <a:t>Joining a stream and a static source</a:t>
            </a:r>
          </a:p>
          <a:p>
            <a:pPr lvl="1"/>
            <a:r>
              <a:rPr lang="en-US" dirty="0" smtClean="0"/>
              <a:t>Simple lookup</a:t>
            </a:r>
          </a:p>
          <a:p>
            <a:r>
              <a:rPr lang="en-US" dirty="0" smtClean="0"/>
              <a:t>Joining two streams</a:t>
            </a:r>
          </a:p>
          <a:p>
            <a:pPr lvl="1"/>
            <a:r>
              <a:rPr lang="en-US" dirty="0" smtClean="0"/>
              <a:t>How long do you wait for the join key in the other stream?</a:t>
            </a:r>
          </a:p>
          <a:p>
            <a:r>
              <a:rPr lang="en-US" dirty="0" smtClean="0"/>
              <a:t>Joining two streams, group by and aggregation</a:t>
            </a:r>
          </a:p>
          <a:p>
            <a:pPr lvl="1"/>
            <a:r>
              <a:rPr lang="en-US" dirty="0" smtClean="0"/>
              <a:t>When do you stop joining?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0" y="594360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2800" b="0" dirty="0" smtClean="0">
                <a:solidFill>
                  <a:srgbClr val="FF0000"/>
                </a:solidFill>
                <a:latin typeface="Gill Sans"/>
                <a:cs typeface="Gill Sans"/>
              </a:rPr>
              <a:t>What’s the solution?</a:t>
            </a:r>
            <a:endParaRPr lang="en-US" sz="28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4952269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Windows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Mechanism for extracting </a:t>
            </a:r>
            <a:r>
              <a:rPr lang="en-US" dirty="0" smtClean="0"/>
              <a:t>finite relations </a:t>
            </a:r>
            <a:r>
              <a:rPr lang="en-US" dirty="0"/>
              <a:t>from an infinite stream</a:t>
            </a:r>
          </a:p>
          <a:p>
            <a:r>
              <a:rPr lang="en-US" dirty="0" smtClean="0"/>
              <a:t>Windows restrict processing scope:</a:t>
            </a:r>
            <a:endParaRPr lang="en-US" dirty="0"/>
          </a:p>
          <a:p>
            <a:pPr lvl="1"/>
            <a:r>
              <a:rPr lang="en-US" dirty="0"/>
              <a:t>Windows based on ordering attributes (e.g., time) </a:t>
            </a:r>
          </a:p>
          <a:p>
            <a:pPr lvl="1"/>
            <a:r>
              <a:rPr lang="en-US" dirty="0"/>
              <a:t>Windows based on item (record) counts</a:t>
            </a:r>
          </a:p>
          <a:p>
            <a:pPr lvl="1"/>
            <a:r>
              <a:rPr lang="en-US" dirty="0"/>
              <a:t>Windows based on explicit markers (e.g., punctuations</a:t>
            </a:r>
            <a:r>
              <a:rPr lang="en-US" dirty="0" smtClean="0"/>
              <a:t>)</a:t>
            </a:r>
            <a:endParaRPr lang="en-US" dirty="0"/>
          </a:p>
          <a:p>
            <a:pPr lvl="1"/>
            <a:r>
              <a:rPr lang="en-US" dirty="0"/>
              <a:t>Variants (e.g., some semantic partitioning constraint)</a:t>
            </a:r>
          </a:p>
        </p:txBody>
      </p:sp>
    </p:spTree>
    <p:extLst>
      <p:ext uri="{BB962C8B-B14F-4D97-AF65-F5344CB8AC3E}">
        <p14:creationId xmlns:p14="http://schemas.microsoft.com/office/powerpoint/2010/main" val="328793886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Windows on Ordering Attributes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Assumes the existence of an attribute that defines the order of stream </a:t>
            </a:r>
            <a:r>
              <a:rPr lang="en-US" dirty="0" smtClean="0"/>
              <a:t>elements </a:t>
            </a:r>
            <a:r>
              <a:rPr lang="en-US" dirty="0"/>
              <a:t>(e.g., time)</a:t>
            </a:r>
          </a:p>
          <a:p>
            <a:r>
              <a:rPr lang="en-US" dirty="0" smtClean="0"/>
              <a:t>Let </a:t>
            </a:r>
            <a:r>
              <a:rPr lang="en-US" i="1" dirty="0" smtClean="0"/>
              <a:t>T</a:t>
            </a:r>
            <a:r>
              <a:rPr lang="en-US" dirty="0" smtClean="0"/>
              <a:t> be the window size in units of the ordering attribute</a:t>
            </a:r>
            <a:endParaRPr lang="en-US" dirty="0"/>
          </a:p>
        </p:txBody>
      </p:sp>
      <p:cxnSp>
        <p:nvCxnSpPr>
          <p:cNvPr id="38" name="Straight Arrow Connector 37"/>
          <p:cNvCxnSpPr/>
          <p:nvPr/>
        </p:nvCxnSpPr>
        <p:spPr bwMode="auto">
          <a:xfrm>
            <a:off x="899592" y="3789040"/>
            <a:ext cx="7344816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9" name="Straight Arrow Connector 38"/>
          <p:cNvCxnSpPr/>
          <p:nvPr/>
        </p:nvCxnSpPr>
        <p:spPr bwMode="auto">
          <a:xfrm>
            <a:off x="899592" y="5229200"/>
            <a:ext cx="7344816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63891F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40" name="TextBox 39"/>
          <p:cNvSpPr txBox="1"/>
          <p:nvPr/>
        </p:nvSpPr>
        <p:spPr>
          <a:xfrm>
            <a:off x="1619672" y="3367735"/>
            <a:ext cx="3367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>
                <a:solidFill>
                  <a:srgbClr val="CF103A"/>
                </a:solidFill>
                <a:latin typeface="+mn-lt"/>
              </a:rPr>
              <a:t>t</a:t>
            </a:r>
            <a:r>
              <a:rPr lang="en-US" sz="1600" baseline="-25000" dirty="0" smtClean="0">
                <a:solidFill>
                  <a:srgbClr val="CF103A"/>
                </a:solidFill>
                <a:latin typeface="+mn-lt"/>
              </a:rPr>
              <a:t>1</a:t>
            </a:r>
            <a:endParaRPr lang="en-US" sz="1600" baseline="-25000" dirty="0">
              <a:solidFill>
                <a:srgbClr val="CF103A"/>
              </a:solidFill>
              <a:latin typeface="+mn-lt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2171733" y="3367735"/>
            <a:ext cx="3367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>
                <a:solidFill>
                  <a:srgbClr val="CF103A"/>
                </a:solidFill>
                <a:latin typeface="+mn-lt"/>
              </a:rPr>
              <a:t>t</a:t>
            </a:r>
            <a:r>
              <a:rPr lang="en-US" sz="1600" baseline="-25000" dirty="0">
                <a:solidFill>
                  <a:srgbClr val="CF103A"/>
                </a:solidFill>
                <a:latin typeface="+mn-lt"/>
              </a:rPr>
              <a:t>2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2723794" y="3367735"/>
            <a:ext cx="3367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>
                <a:solidFill>
                  <a:srgbClr val="CF103A"/>
                </a:solidFill>
                <a:latin typeface="+mn-lt"/>
              </a:rPr>
              <a:t>t</a:t>
            </a:r>
            <a:r>
              <a:rPr lang="en-US" sz="1600" baseline="-25000" dirty="0">
                <a:solidFill>
                  <a:srgbClr val="CF103A"/>
                </a:solidFill>
                <a:latin typeface="+mn-lt"/>
              </a:rPr>
              <a:t>3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3275856" y="3367735"/>
            <a:ext cx="3367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>
                <a:solidFill>
                  <a:srgbClr val="CF103A"/>
                </a:solidFill>
                <a:latin typeface="+mn-lt"/>
              </a:rPr>
              <a:t>t</a:t>
            </a:r>
            <a:r>
              <a:rPr lang="en-US" sz="1600" baseline="-25000" dirty="0">
                <a:solidFill>
                  <a:srgbClr val="CF103A"/>
                </a:solidFill>
                <a:latin typeface="+mn-lt"/>
              </a:rPr>
              <a:t>4</a:t>
            </a:r>
          </a:p>
        </p:txBody>
      </p:sp>
      <p:cxnSp>
        <p:nvCxnSpPr>
          <p:cNvPr id="44" name="Straight Connector 43"/>
          <p:cNvCxnSpPr/>
          <p:nvPr/>
        </p:nvCxnSpPr>
        <p:spPr bwMode="auto">
          <a:xfrm>
            <a:off x="1763688" y="3789040"/>
            <a:ext cx="0" cy="216024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758085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5" name="Straight Connector 44"/>
          <p:cNvCxnSpPr/>
          <p:nvPr/>
        </p:nvCxnSpPr>
        <p:spPr bwMode="auto">
          <a:xfrm>
            <a:off x="2339752" y="3789040"/>
            <a:ext cx="0" cy="432048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758085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6" name="Straight Connector 45"/>
          <p:cNvCxnSpPr/>
          <p:nvPr/>
        </p:nvCxnSpPr>
        <p:spPr bwMode="auto">
          <a:xfrm>
            <a:off x="2915816" y="3789040"/>
            <a:ext cx="0" cy="576064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758085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7" name="Straight Connector 46"/>
          <p:cNvCxnSpPr/>
          <p:nvPr/>
        </p:nvCxnSpPr>
        <p:spPr bwMode="auto">
          <a:xfrm>
            <a:off x="3491880" y="3789040"/>
            <a:ext cx="0" cy="72008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758085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48" name="TextBox 47"/>
          <p:cNvSpPr txBox="1"/>
          <p:nvPr/>
        </p:nvSpPr>
        <p:spPr>
          <a:xfrm>
            <a:off x="4523242" y="3378478"/>
            <a:ext cx="3759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>
                <a:solidFill>
                  <a:srgbClr val="CF103A"/>
                </a:solidFill>
                <a:latin typeface="+mn-lt"/>
              </a:rPr>
              <a:t>t</a:t>
            </a:r>
            <a:r>
              <a:rPr lang="en-US" sz="1600" baseline="-25000" dirty="0" smtClean="0">
                <a:solidFill>
                  <a:srgbClr val="CF103A"/>
                </a:solidFill>
                <a:latin typeface="+mn-lt"/>
              </a:rPr>
              <a:t>1</a:t>
            </a:r>
            <a:r>
              <a:rPr lang="en-US" sz="1600" dirty="0" smtClean="0">
                <a:solidFill>
                  <a:srgbClr val="CF103A"/>
                </a:solidFill>
                <a:latin typeface="+mn-lt"/>
              </a:rPr>
              <a:t>'</a:t>
            </a:r>
            <a:endParaRPr lang="en-US" sz="1600" dirty="0">
              <a:solidFill>
                <a:srgbClr val="CF103A"/>
              </a:solidFill>
              <a:latin typeface="+mn-lt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5075303" y="3378478"/>
            <a:ext cx="3747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>
                <a:solidFill>
                  <a:srgbClr val="CF103A"/>
                </a:solidFill>
                <a:latin typeface="+mn-lt"/>
              </a:rPr>
              <a:t>t</a:t>
            </a:r>
            <a:r>
              <a:rPr lang="en-US" sz="1600" baseline="-25000" dirty="0" smtClean="0">
                <a:solidFill>
                  <a:srgbClr val="CF103A"/>
                </a:solidFill>
                <a:latin typeface="+mn-lt"/>
              </a:rPr>
              <a:t>2</a:t>
            </a:r>
            <a:r>
              <a:rPr lang="en-US" sz="1600" dirty="0" smtClean="0">
                <a:solidFill>
                  <a:srgbClr val="CF103A"/>
                </a:solidFill>
                <a:latin typeface="+mn-lt"/>
              </a:rPr>
              <a:t>’</a:t>
            </a:r>
            <a:endParaRPr lang="en-US" sz="1600" dirty="0">
              <a:solidFill>
                <a:srgbClr val="CF103A"/>
              </a:solidFill>
              <a:latin typeface="+mn-lt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5627364" y="3378478"/>
            <a:ext cx="3747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>
                <a:solidFill>
                  <a:srgbClr val="CF103A"/>
                </a:solidFill>
                <a:latin typeface="+mn-lt"/>
              </a:rPr>
              <a:t>t</a:t>
            </a:r>
            <a:r>
              <a:rPr lang="en-US" sz="1600" baseline="-25000" dirty="0" smtClean="0">
                <a:solidFill>
                  <a:srgbClr val="CF103A"/>
                </a:solidFill>
                <a:latin typeface="+mn-lt"/>
              </a:rPr>
              <a:t>3</a:t>
            </a:r>
            <a:r>
              <a:rPr lang="en-US" sz="1600" dirty="0" smtClean="0">
                <a:solidFill>
                  <a:srgbClr val="CF103A"/>
                </a:solidFill>
                <a:latin typeface="+mn-lt"/>
              </a:rPr>
              <a:t>’</a:t>
            </a:r>
            <a:endParaRPr lang="en-US" sz="1600" dirty="0">
              <a:solidFill>
                <a:srgbClr val="CF103A"/>
              </a:solidFill>
              <a:latin typeface="+mn-lt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6179426" y="3378478"/>
            <a:ext cx="3747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>
                <a:solidFill>
                  <a:srgbClr val="CF103A"/>
                </a:solidFill>
                <a:latin typeface="+mn-lt"/>
              </a:rPr>
              <a:t>t</a:t>
            </a:r>
            <a:r>
              <a:rPr lang="en-US" sz="1600" baseline="-25000" dirty="0" smtClean="0">
                <a:solidFill>
                  <a:srgbClr val="CF103A"/>
                </a:solidFill>
                <a:latin typeface="+mn-lt"/>
              </a:rPr>
              <a:t>4</a:t>
            </a:r>
            <a:r>
              <a:rPr lang="en-US" sz="1600" dirty="0" smtClean="0">
                <a:solidFill>
                  <a:srgbClr val="CF103A"/>
                </a:solidFill>
                <a:latin typeface="+mn-lt"/>
              </a:rPr>
              <a:t>’</a:t>
            </a:r>
            <a:endParaRPr lang="en-US" sz="1600" dirty="0">
              <a:solidFill>
                <a:srgbClr val="CF103A"/>
              </a:solidFill>
              <a:latin typeface="+mn-lt"/>
            </a:endParaRPr>
          </a:p>
        </p:txBody>
      </p:sp>
      <p:cxnSp>
        <p:nvCxnSpPr>
          <p:cNvPr id="52" name="Straight Connector 51"/>
          <p:cNvCxnSpPr/>
          <p:nvPr/>
        </p:nvCxnSpPr>
        <p:spPr bwMode="auto">
          <a:xfrm>
            <a:off x="4644008" y="3789040"/>
            <a:ext cx="0" cy="216024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758085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3" name="Straight Connector 52"/>
          <p:cNvCxnSpPr/>
          <p:nvPr/>
        </p:nvCxnSpPr>
        <p:spPr bwMode="auto">
          <a:xfrm>
            <a:off x="5220072" y="3789040"/>
            <a:ext cx="0" cy="432048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758085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4" name="Straight Connector 53"/>
          <p:cNvCxnSpPr/>
          <p:nvPr/>
        </p:nvCxnSpPr>
        <p:spPr bwMode="auto">
          <a:xfrm>
            <a:off x="5796136" y="3789040"/>
            <a:ext cx="0" cy="576064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758085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5" name="Straight Connector 54"/>
          <p:cNvCxnSpPr/>
          <p:nvPr/>
        </p:nvCxnSpPr>
        <p:spPr bwMode="auto">
          <a:xfrm>
            <a:off x="6372200" y="3789040"/>
            <a:ext cx="0" cy="72008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758085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6" name="Straight Connector 55"/>
          <p:cNvCxnSpPr/>
          <p:nvPr/>
        </p:nvCxnSpPr>
        <p:spPr bwMode="auto">
          <a:xfrm>
            <a:off x="1763688" y="4005064"/>
            <a:ext cx="288032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2244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7" name="Straight Connector 56"/>
          <p:cNvCxnSpPr/>
          <p:nvPr/>
        </p:nvCxnSpPr>
        <p:spPr bwMode="auto">
          <a:xfrm>
            <a:off x="2339752" y="4221088"/>
            <a:ext cx="288032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2244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8" name="Straight Connector 57"/>
          <p:cNvCxnSpPr/>
          <p:nvPr/>
        </p:nvCxnSpPr>
        <p:spPr bwMode="auto">
          <a:xfrm>
            <a:off x="2915816" y="4365104"/>
            <a:ext cx="288032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2244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9" name="Straight Connector 58"/>
          <p:cNvCxnSpPr/>
          <p:nvPr/>
        </p:nvCxnSpPr>
        <p:spPr bwMode="auto">
          <a:xfrm>
            <a:off x="3491880" y="4509120"/>
            <a:ext cx="288032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2244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60" name="TextBox 59"/>
          <p:cNvSpPr txBox="1"/>
          <p:nvPr/>
        </p:nvSpPr>
        <p:spPr>
          <a:xfrm>
            <a:off x="1619672" y="4818638"/>
            <a:ext cx="3367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>
                <a:solidFill>
                  <a:srgbClr val="CF103A"/>
                </a:solidFill>
                <a:latin typeface="+mn-lt"/>
              </a:rPr>
              <a:t>t</a:t>
            </a:r>
            <a:r>
              <a:rPr lang="en-US" sz="1600" baseline="-25000" dirty="0" smtClean="0">
                <a:solidFill>
                  <a:srgbClr val="CF103A"/>
                </a:solidFill>
                <a:latin typeface="+mn-lt"/>
              </a:rPr>
              <a:t>1</a:t>
            </a:r>
            <a:endParaRPr lang="en-US" sz="1600" baseline="-25000" dirty="0">
              <a:solidFill>
                <a:srgbClr val="CF103A"/>
              </a:solidFill>
              <a:latin typeface="+mn-lt"/>
            </a:endParaRPr>
          </a:p>
        </p:txBody>
      </p:sp>
      <p:cxnSp>
        <p:nvCxnSpPr>
          <p:cNvPr id="61" name="Straight Connector 60"/>
          <p:cNvCxnSpPr/>
          <p:nvPr/>
        </p:nvCxnSpPr>
        <p:spPr bwMode="auto">
          <a:xfrm>
            <a:off x="1763688" y="5290465"/>
            <a:ext cx="0" cy="216024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758085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62" name="TextBox 61"/>
          <p:cNvSpPr txBox="1"/>
          <p:nvPr/>
        </p:nvSpPr>
        <p:spPr>
          <a:xfrm>
            <a:off x="3947178" y="4818638"/>
            <a:ext cx="3367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>
                <a:solidFill>
                  <a:srgbClr val="CF103A"/>
                </a:solidFill>
                <a:latin typeface="+mn-lt"/>
              </a:rPr>
              <a:t>t</a:t>
            </a:r>
            <a:r>
              <a:rPr lang="en-US" sz="1600" baseline="-25000" dirty="0">
                <a:solidFill>
                  <a:srgbClr val="CF103A"/>
                </a:solidFill>
                <a:latin typeface="+mn-lt"/>
              </a:rPr>
              <a:t>2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6251434" y="4746630"/>
            <a:ext cx="3367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>
                <a:solidFill>
                  <a:srgbClr val="CF103A"/>
                </a:solidFill>
                <a:latin typeface="+mn-lt"/>
              </a:rPr>
              <a:t>t</a:t>
            </a:r>
            <a:r>
              <a:rPr lang="en-US" sz="1600" baseline="-25000" dirty="0">
                <a:solidFill>
                  <a:srgbClr val="CF103A"/>
                </a:solidFill>
                <a:latin typeface="+mn-lt"/>
              </a:rPr>
              <a:t>3</a:t>
            </a:r>
          </a:p>
        </p:txBody>
      </p:sp>
      <p:cxnSp>
        <p:nvCxnSpPr>
          <p:cNvPr id="64" name="Straight Connector 63"/>
          <p:cNvCxnSpPr/>
          <p:nvPr/>
        </p:nvCxnSpPr>
        <p:spPr bwMode="auto">
          <a:xfrm>
            <a:off x="1763688" y="5517232"/>
            <a:ext cx="2304256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2244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65" name="Straight Connector 64"/>
          <p:cNvCxnSpPr/>
          <p:nvPr/>
        </p:nvCxnSpPr>
        <p:spPr bwMode="auto">
          <a:xfrm>
            <a:off x="4067944" y="5229200"/>
            <a:ext cx="0" cy="432048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758085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66" name="Straight Connector 65"/>
          <p:cNvCxnSpPr/>
          <p:nvPr/>
        </p:nvCxnSpPr>
        <p:spPr bwMode="auto">
          <a:xfrm>
            <a:off x="6372200" y="5229200"/>
            <a:ext cx="0" cy="432048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758085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67" name="Straight Connector 66"/>
          <p:cNvCxnSpPr/>
          <p:nvPr/>
        </p:nvCxnSpPr>
        <p:spPr bwMode="auto">
          <a:xfrm>
            <a:off x="4067944" y="5661248"/>
            <a:ext cx="2304256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2244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68" name="TextBox 67"/>
          <p:cNvSpPr txBox="1"/>
          <p:nvPr/>
        </p:nvSpPr>
        <p:spPr>
          <a:xfrm>
            <a:off x="6804248" y="3306470"/>
            <a:ext cx="15076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2244"/>
                </a:solidFill>
                <a:latin typeface="+mn-lt"/>
              </a:rPr>
              <a:t>s</a:t>
            </a:r>
            <a:r>
              <a:rPr lang="en-US" sz="1600" dirty="0" smtClean="0">
                <a:solidFill>
                  <a:srgbClr val="002244"/>
                </a:solidFill>
                <a:latin typeface="+mn-lt"/>
              </a:rPr>
              <a:t>liding window</a:t>
            </a:r>
            <a:endParaRPr lang="en-US" sz="1600" dirty="0">
              <a:solidFill>
                <a:srgbClr val="002244"/>
              </a:solidFill>
              <a:latin typeface="+mn-lt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6804248" y="4746630"/>
            <a:ext cx="17015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002244"/>
                </a:solidFill>
                <a:latin typeface="+mn-lt"/>
              </a:rPr>
              <a:t>tumbling window</a:t>
            </a:r>
            <a:endParaRPr lang="en-US" sz="1600" dirty="0">
              <a:solidFill>
                <a:srgbClr val="002244"/>
              </a:solidFill>
              <a:latin typeface="+mn-lt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7004348" y="3810526"/>
            <a:ext cx="1123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i="1" dirty="0" err="1" smtClean="0">
                <a:solidFill>
                  <a:srgbClr val="002244"/>
                </a:solidFill>
                <a:latin typeface="+mn-lt"/>
              </a:rPr>
              <a:t>t</a:t>
            </a:r>
            <a:r>
              <a:rPr lang="en-US" sz="1800" i="1" baseline="-25000" dirty="0" err="1" smtClean="0">
                <a:solidFill>
                  <a:srgbClr val="002244"/>
                </a:solidFill>
                <a:latin typeface="+mn-lt"/>
              </a:rPr>
              <a:t>i</a:t>
            </a:r>
            <a:r>
              <a:rPr lang="en-US" sz="1800" i="1" dirty="0" smtClean="0">
                <a:solidFill>
                  <a:srgbClr val="002244"/>
                </a:solidFill>
                <a:latin typeface="+mn-lt"/>
              </a:rPr>
              <a:t>’ – </a:t>
            </a:r>
            <a:r>
              <a:rPr lang="en-US" sz="1800" i="1" dirty="0" err="1" smtClean="0">
                <a:solidFill>
                  <a:srgbClr val="002244"/>
                </a:solidFill>
                <a:latin typeface="+mn-lt"/>
              </a:rPr>
              <a:t>t</a:t>
            </a:r>
            <a:r>
              <a:rPr lang="en-US" sz="1800" i="1" baseline="-25000" dirty="0" err="1" smtClean="0">
                <a:solidFill>
                  <a:srgbClr val="002244"/>
                </a:solidFill>
                <a:latin typeface="+mn-lt"/>
              </a:rPr>
              <a:t>i</a:t>
            </a:r>
            <a:r>
              <a:rPr lang="en-US" sz="1800" i="1" baseline="-25000" dirty="0" smtClean="0">
                <a:solidFill>
                  <a:srgbClr val="002244"/>
                </a:solidFill>
                <a:latin typeface="+mn-lt"/>
              </a:rPr>
              <a:t> </a:t>
            </a:r>
            <a:r>
              <a:rPr lang="en-US" sz="1800" dirty="0" smtClean="0">
                <a:solidFill>
                  <a:srgbClr val="002244"/>
                </a:solidFill>
                <a:latin typeface="+mn-lt"/>
              </a:rPr>
              <a:t>= </a:t>
            </a:r>
            <a:r>
              <a:rPr lang="en-US" sz="1800" i="1" dirty="0" smtClean="0">
                <a:solidFill>
                  <a:srgbClr val="002244"/>
                </a:solidFill>
                <a:latin typeface="+mn-lt"/>
              </a:rPr>
              <a:t>T</a:t>
            </a:r>
            <a:endParaRPr lang="en-US" sz="1800" i="1" dirty="0">
              <a:solidFill>
                <a:srgbClr val="002244"/>
              </a:solidFill>
              <a:latin typeface="+mn-lt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7020272" y="5301208"/>
            <a:ext cx="1260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i="1" dirty="0">
                <a:solidFill>
                  <a:srgbClr val="002244"/>
                </a:solidFill>
                <a:latin typeface="+mn-lt"/>
              </a:rPr>
              <a:t>t</a:t>
            </a:r>
            <a:r>
              <a:rPr lang="en-US" sz="1800" i="1" baseline="-25000" dirty="0" smtClean="0">
                <a:solidFill>
                  <a:srgbClr val="002244"/>
                </a:solidFill>
                <a:latin typeface="+mn-lt"/>
              </a:rPr>
              <a:t>i+1</a:t>
            </a:r>
            <a:r>
              <a:rPr lang="en-US" sz="1800" i="1" dirty="0" smtClean="0">
                <a:solidFill>
                  <a:srgbClr val="002244"/>
                </a:solidFill>
                <a:latin typeface="+mn-lt"/>
              </a:rPr>
              <a:t> – </a:t>
            </a:r>
            <a:r>
              <a:rPr lang="en-US" sz="1800" i="1" dirty="0" err="1" smtClean="0">
                <a:solidFill>
                  <a:srgbClr val="002244"/>
                </a:solidFill>
                <a:latin typeface="+mn-lt"/>
              </a:rPr>
              <a:t>t</a:t>
            </a:r>
            <a:r>
              <a:rPr lang="en-US" sz="1800" i="1" baseline="-25000" dirty="0" err="1" smtClean="0">
                <a:solidFill>
                  <a:srgbClr val="002244"/>
                </a:solidFill>
                <a:latin typeface="+mn-lt"/>
              </a:rPr>
              <a:t>i</a:t>
            </a:r>
            <a:r>
              <a:rPr lang="en-US" sz="1800" i="1" baseline="-25000" dirty="0" smtClean="0">
                <a:solidFill>
                  <a:srgbClr val="002244"/>
                </a:solidFill>
                <a:latin typeface="+mn-lt"/>
              </a:rPr>
              <a:t> </a:t>
            </a:r>
            <a:r>
              <a:rPr lang="en-US" sz="1800" dirty="0" smtClean="0">
                <a:solidFill>
                  <a:srgbClr val="002244"/>
                </a:solidFill>
                <a:latin typeface="+mn-lt"/>
              </a:rPr>
              <a:t>= </a:t>
            </a:r>
            <a:r>
              <a:rPr lang="en-US" sz="1800" i="1" dirty="0" smtClean="0">
                <a:solidFill>
                  <a:srgbClr val="002244"/>
                </a:solidFill>
                <a:latin typeface="+mn-lt"/>
              </a:rPr>
              <a:t>T</a:t>
            </a:r>
            <a:endParaRPr lang="en-US" sz="1800" i="1" dirty="0">
              <a:solidFill>
                <a:srgbClr val="002244"/>
              </a:solidFill>
              <a:latin typeface="+mn-lt"/>
            </a:endParaRPr>
          </a:p>
        </p:txBody>
      </p:sp>
      <p:sp>
        <p:nvSpPr>
          <p:cNvPr id="72" name="TextBox 71"/>
          <p:cNvSpPr txBox="1">
            <a:spLocks noChangeArrowheads="1"/>
          </p:cNvSpPr>
          <p:nvPr/>
        </p:nvSpPr>
        <p:spPr bwMode="auto">
          <a:xfrm>
            <a:off x="0" y="6611938"/>
            <a:ext cx="40386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 smtClean="0">
                <a:solidFill>
                  <a:srgbClr val="000000"/>
                </a:solidFill>
              </a:rPr>
              <a:t>Source: Peter </a:t>
            </a:r>
            <a:r>
              <a:rPr lang="en-US" sz="1000" b="0" dirty="0" err="1" smtClean="0">
                <a:solidFill>
                  <a:srgbClr val="000000"/>
                </a:solidFill>
              </a:rPr>
              <a:t>Bonz</a:t>
            </a:r>
            <a:endParaRPr lang="en-US" sz="1000" b="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72174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Windows on Counts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Window of size </a:t>
            </a:r>
            <a:r>
              <a:rPr lang="en-US" i="1" dirty="0"/>
              <a:t>N </a:t>
            </a:r>
            <a:r>
              <a:rPr lang="en-US" dirty="0"/>
              <a:t>elements (sliding, tumbling) over the stream</a:t>
            </a:r>
          </a:p>
          <a:p>
            <a:r>
              <a:rPr lang="en-US" dirty="0" smtClean="0"/>
              <a:t>Challenges:</a:t>
            </a:r>
          </a:p>
          <a:p>
            <a:pPr lvl="1"/>
            <a:r>
              <a:rPr lang="en-US" dirty="0" smtClean="0"/>
              <a:t>Problematic </a:t>
            </a:r>
            <a:r>
              <a:rPr lang="en-US" dirty="0"/>
              <a:t>with non-unique </a:t>
            </a:r>
            <a:r>
              <a:rPr lang="en-US" dirty="0" smtClean="0"/>
              <a:t>timestamps: non-deterministic output</a:t>
            </a:r>
          </a:p>
          <a:p>
            <a:pPr lvl="1"/>
            <a:r>
              <a:rPr lang="en-US" dirty="0" smtClean="0"/>
              <a:t>Unpredictable window size (and storage requirements)</a:t>
            </a:r>
            <a:endParaRPr lang="en-US" dirty="0"/>
          </a:p>
        </p:txBody>
      </p:sp>
      <p:cxnSp>
        <p:nvCxnSpPr>
          <p:cNvPr id="72" name="Straight Arrow Connector 71"/>
          <p:cNvCxnSpPr/>
          <p:nvPr/>
        </p:nvCxnSpPr>
        <p:spPr bwMode="auto">
          <a:xfrm>
            <a:off x="899592" y="4941168"/>
            <a:ext cx="7344816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73" name="TextBox 72"/>
          <p:cNvSpPr txBox="1"/>
          <p:nvPr/>
        </p:nvSpPr>
        <p:spPr>
          <a:xfrm>
            <a:off x="1619672" y="4519863"/>
            <a:ext cx="3367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>
                <a:solidFill>
                  <a:srgbClr val="CF103A"/>
                </a:solidFill>
                <a:latin typeface="+mn-lt"/>
              </a:rPr>
              <a:t>t</a:t>
            </a:r>
            <a:r>
              <a:rPr lang="en-US" sz="1600" baseline="-25000" dirty="0" smtClean="0">
                <a:solidFill>
                  <a:srgbClr val="CF103A"/>
                </a:solidFill>
                <a:latin typeface="+mn-lt"/>
              </a:rPr>
              <a:t>1</a:t>
            </a:r>
            <a:endParaRPr lang="en-US" sz="1600" baseline="-25000" dirty="0">
              <a:solidFill>
                <a:srgbClr val="CF103A"/>
              </a:solidFill>
              <a:latin typeface="+mn-lt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2171733" y="4519863"/>
            <a:ext cx="3367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>
                <a:solidFill>
                  <a:srgbClr val="CF103A"/>
                </a:solidFill>
                <a:latin typeface="+mn-lt"/>
              </a:rPr>
              <a:t>t</a:t>
            </a:r>
            <a:r>
              <a:rPr lang="en-US" sz="1600" baseline="-25000" dirty="0">
                <a:solidFill>
                  <a:srgbClr val="CF103A"/>
                </a:solidFill>
                <a:latin typeface="+mn-lt"/>
              </a:rPr>
              <a:t>2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3875170" y="4519863"/>
            <a:ext cx="3367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>
                <a:solidFill>
                  <a:srgbClr val="CF103A"/>
                </a:solidFill>
                <a:latin typeface="+mn-lt"/>
              </a:rPr>
              <a:t>t</a:t>
            </a:r>
            <a:r>
              <a:rPr lang="en-US" sz="1600" baseline="-25000" dirty="0">
                <a:solidFill>
                  <a:srgbClr val="CF103A"/>
                </a:solidFill>
                <a:latin typeface="+mn-lt"/>
              </a:rPr>
              <a:t>3</a:t>
            </a:r>
          </a:p>
        </p:txBody>
      </p:sp>
      <p:cxnSp>
        <p:nvCxnSpPr>
          <p:cNvPr id="76" name="Straight Connector 75"/>
          <p:cNvCxnSpPr/>
          <p:nvPr/>
        </p:nvCxnSpPr>
        <p:spPr bwMode="auto">
          <a:xfrm>
            <a:off x="1763688" y="4941168"/>
            <a:ext cx="0" cy="216024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758085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77" name="Straight Connector 76"/>
          <p:cNvCxnSpPr/>
          <p:nvPr/>
        </p:nvCxnSpPr>
        <p:spPr bwMode="auto">
          <a:xfrm>
            <a:off x="2339752" y="4941168"/>
            <a:ext cx="0" cy="432048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758085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78" name="Straight Connector 77"/>
          <p:cNvCxnSpPr/>
          <p:nvPr/>
        </p:nvCxnSpPr>
        <p:spPr bwMode="auto">
          <a:xfrm>
            <a:off x="3995936" y="4941168"/>
            <a:ext cx="0" cy="576064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758085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79" name="TextBox 78"/>
          <p:cNvSpPr txBox="1"/>
          <p:nvPr/>
        </p:nvSpPr>
        <p:spPr>
          <a:xfrm>
            <a:off x="2699792" y="4530606"/>
            <a:ext cx="3759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>
                <a:solidFill>
                  <a:srgbClr val="CF103A"/>
                </a:solidFill>
                <a:latin typeface="+mn-lt"/>
              </a:rPr>
              <a:t>t</a:t>
            </a:r>
            <a:r>
              <a:rPr lang="en-US" sz="1600" baseline="-25000" dirty="0" smtClean="0">
                <a:solidFill>
                  <a:srgbClr val="CF103A"/>
                </a:solidFill>
                <a:latin typeface="+mn-lt"/>
              </a:rPr>
              <a:t>1</a:t>
            </a:r>
            <a:r>
              <a:rPr lang="en-US" sz="1600" dirty="0" smtClean="0">
                <a:solidFill>
                  <a:srgbClr val="CF103A"/>
                </a:solidFill>
                <a:latin typeface="+mn-lt"/>
              </a:rPr>
              <a:t>'</a:t>
            </a:r>
            <a:endParaRPr lang="en-US" sz="1600" dirty="0">
              <a:solidFill>
                <a:srgbClr val="CF103A"/>
              </a:solidFill>
              <a:latin typeface="+mn-lt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5075303" y="4530606"/>
            <a:ext cx="3747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>
                <a:solidFill>
                  <a:srgbClr val="CF103A"/>
                </a:solidFill>
                <a:latin typeface="+mn-lt"/>
              </a:rPr>
              <a:t>t</a:t>
            </a:r>
            <a:r>
              <a:rPr lang="en-US" sz="1600" baseline="-25000" dirty="0" smtClean="0">
                <a:solidFill>
                  <a:srgbClr val="CF103A"/>
                </a:solidFill>
                <a:latin typeface="+mn-lt"/>
              </a:rPr>
              <a:t>2</a:t>
            </a:r>
            <a:r>
              <a:rPr lang="en-US" sz="1600" dirty="0" smtClean="0">
                <a:solidFill>
                  <a:srgbClr val="CF103A"/>
                </a:solidFill>
                <a:latin typeface="+mn-lt"/>
              </a:rPr>
              <a:t>’</a:t>
            </a:r>
            <a:endParaRPr lang="en-US" sz="1600" dirty="0">
              <a:solidFill>
                <a:srgbClr val="CF103A"/>
              </a:solidFill>
              <a:latin typeface="+mn-lt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5627364" y="4530606"/>
            <a:ext cx="3747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>
                <a:solidFill>
                  <a:srgbClr val="CF103A"/>
                </a:solidFill>
                <a:latin typeface="+mn-lt"/>
              </a:rPr>
              <a:t>t</a:t>
            </a:r>
            <a:r>
              <a:rPr lang="en-US" sz="1600" baseline="-25000" dirty="0" smtClean="0">
                <a:solidFill>
                  <a:srgbClr val="CF103A"/>
                </a:solidFill>
                <a:latin typeface="+mn-lt"/>
              </a:rPr>
              <a:t>3</a:t>
            </a:r>
            <a:r>
              <a:rPr lang="en-US" sz="1600" dirty="0" smtClean="0">
                <a:solidFill>
                  <a:srgbClr val="CF103A"/>
                </a:solidFill>
                <a:latin typeface="+mn-lt"/>
              </a:rPr>
              <a:t>’</a:t>
            </a:r>
            <a:endParaRPr lang="en-US" sz="1600" dirty="0">
              <a:solidFill>
                <a:srgbClr val="CF103A"/>
              </a:solidFill>
              <a:latin typeface="+mn-lt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6179426" y="4530606"/>
            <a:ext cx="3747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>
                <a:solidFill>
                  <a:srgbClr val="CF103A"/>
                </a:solidFill>
                <a:latin typeface="+mn-lt"/>
              </a:rPr>
              <a:t>t</a:t>
            </a:r>
            <a:r>
              <a:rPr lang="en-US" sz="1600" baseline="-25000" dirty="0" smtClean="0">
                <a:solidFill>
                  <a:srgbClr val="CF103A"/>
                </a:solidFill>
                <a:latin typeface="+mn-lt"/>
              </a:rPr>
              <a:t>4</a:t>
            </a:r>
            <a:r>
              <a:rPr lang="en-US" sz="1600" dirty="0" smtClean="0">
                <a:solidFill>
                  <a:srgbClr val="CF103A"/>
                </a:solidFill>
                <a:latin typeface="+mn-lt"/>
              </a:rPr>
              <a:t>’</a:t>
            </a:r>
            <a:endParaRPr lang="en-US" sz="1600" dirty="0">
              <a:solidFill>
                <a:srgbClr val="CF103A"/>
              </a:solidFill>
              <a:latin typeface="+mn-lt"/>
            </a:endParaRPr>
          </a:p>
        </p:txBody>
      </p:sp>
      <p:cxnSp>
        <p:nvCxnSpPr>
          <p:cNvPr id="83" name="Straight Connector 82"/>
          <p:cNvCxnSpPr/>
          <p:nvPr/>
        </p:nvCxnSpPr>
        <p:spPr bwMode="auto">
          <a:xfrm>
            <a:off x="2843808" y="4941168"/>
            <a:ext cx="0" cy="216024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758085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84" name="Straight Connector 83"/>
          <p:cNvCxnSpPr/>
          <p:nvPr/>
        </p:nvCxnSpPr>
        <p:spPr bwMode="auto">
          <a:xfrm>
            <a:off x="5220072" y="4941168"/>
            <a:ext cx="0" cy="432048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758085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85" name="Straight Connector 84"/>
          <p:cNvCxnSpPr/>
          <p:nvPr/>
        </p:nvCxnSpPr>
        <p:spPr bwMode="auto">
          <a:xfrm>
            <a:off x="5796136" y="4941168"/>
            <a:ext cx="0" cy="576064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758085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86" name="Straight Connector 85"/>
          <p:cNvCxnSpPr/>
          <p:nvPr/>
        </p:nvCxnSpPr>
        <p:spPr bwMode="auto">
          <a:xfrm>
            <a:off x="1763688" y="5157192"/>
            <a:ext cx="108012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2244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87" name="Straight Connector 86"/>
          <p:cNvCxnSpPr/>
          <p:nvPr/>
        </p:nvCxnSpPr>
        <p:spPr bwMode="auto">
          <a:xfrm>
            <a:off x="2339752" y="5373216"/>
            <a:ext cx="288032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2244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88" name="Straight Connector 87"/>
          <p:cNvCxnSpPr/>
          <p:nvPr/>
        </p:nvCxnSpPr>
        <p:spPr bwMode="auto">
          <a:xfrm>
            <a:off x="3995936" y="5517232"/>
            <a:ext cx="180020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2244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1" name="TextBox 20"/>
          <p:cNvSpPr txBox="1">
            <a:spLocks noChangeArrowheads="1"/>
          </p:cNvSpPr>
          <p:nvPr/>
        </p:nvSpPr>
        <p:spPr bwMode="auto">
          <a:xfrm>
            <a:off x="0" y="6611938"/>
            <a:ext cx="40386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 smtClean="0">
                <a:solidFill>
                  <a:srgbClr val="000000"/>
                </a:solidFill>
              </a:rPr>
              <a:t>Source: Peter </a:t>
            </a:r>
            <a:r>
              <a:rPr lang="en-US" sz="1000" b="0" dirty="0" err="1" smtClean="0">
                <a:solidFill>
                  <a:srgbClr val="000000"/>
                </a:solidFill>
              </a:rPr>
              <a:t>Bonz</a:t>
            </a:r>
            <a:endParaRPr lang="en-US" sz="1000" b="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539827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Windows from “Punctuations”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Application-inserted “end-of-processing”</a:t>
            </a:r>
          </a:p>
          <a:p>
            <a:pPr lvl="1"/>
            <a:r>
              <a:rPr lang="en-US" dirty="0" smtClean="0"/>
              <a:t>Example: stream of actions… “end of user session”</a:t>
            </a:r>
          </a:p>
          <a:p>
            <a:r>
              <a:rPr lang="en-US" dirty="0" smtClean="0"/>
              <a:t>Properties</a:t>
            </a:r>
          </a:p>
          <a:p>
            <a:pPr lvl="1"/>
            <a:r>
              <a:rPr lang="en-US" dirty="0" smtClean="0"/>
              <a:t>Advantage: application-controlled semantics</a:t>
            </a:r>
          </a:p>
          <a:p>
            <a:pPr lvl="1"/>
            <a:r>
              <a:rPr lang="en-US" dirty="0" smtClean="0"/>
              <a:t>Disadvantage: unpredictable window size (too large or too small)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621381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280px-0_typical_smithy_in_finland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905000"/>
            <a:ext cx="50292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3200" dirty="0" smtClean="0">
                <a:latin typeface="Gill Sans"/>
                <a:cs typeface="Gill Sans"/>
              </a:rPr>
              <a:t>Common Techniques</a:t>
            </a:r>
            <a:endParaRPr lang="en-US" sz="3200" dirty="0">
              <a:latin typeface="Gill Sans"/>
              <a:cs typeface="Gill Sans"/>
            </a:endParaRP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0" y="6611938"/>
            <a:ext cx="40386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 smtClean="0"/>
              <a:t>Source: Wikipedia (Forge)</a:t>
            </a:r>
            <a:endParaRPr lang="en-US" sz="1000" b="0" dirty="0"/>
          </a:p>
        </p:txBody>
      </p:sp>
    </p:spTree>
    <p:extLst>
      <p:ext uri="{BB962C8B-B14F-4D97-AF65-F5344CB8AC3E}">
        <p14:creationId xmlns:p14="http://schemas.microsoft.com/office/powerpoint/2010/main" val="347992513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OLTP/OLAP Architecture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1371600" y="2438400"/>
            <a:ext cx="2057400" cy="20574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Gill Sans"/>
                <a:cs typeface="Gill Sans"/>
              </a:rPr>
              <a:t>OLTP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5943600" y="2438400"/>
            <a:ext cx="2057400" cy="20574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Gill Sans"/>
                <a:cs typeface="Gill Sans"/>
              </a:rPr>
              <a:t>OLAP</a:t>
            </a:r>
          </a:p>
        </p:txBody>
      </p:sp>
      <p:cxnSp>
        <p:nvCxnSpPr>
          <p:cNvPr id="7" name="Straight Arrow Connector 6"/>
          <p:cNvCxnSpPr>
            <a:stCxn id="4" idx="3"/>
            <a:endCxn id="5" idx="1"/>
          </p:cNvCxnSpPr>
          <p:nvPr/>
        </p:nvCxnSpPr>
        <p:spPr bwMode="auto">
          <a:xfrm>
            <a:off x="3429000" y="3467100"/>
            <a:ext cx="2514600" cy="1588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276601" y="2667000"/>
            <a:ext cx="2819399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2"/>
                </a:solidFill>
                <a:latin typeface="Gill Sans"/>
                <a:cs typeface="Gill Sans"/>
              </a:rPr>
              <a:t>ETL</a:t>
            </a:r>
            <a:r>
              <a:rPr lang="en-US" sz="1400" dirty="0" smtClean="0">
                <a:solidFill>
                  <a:schemeClr val="bg2"/>
                </a:solidFill>
                <a:latin typeface="Gill Sans"/>
                <a:cs typeface="Gill Sans"/>
              </a:rPr>
              <a:t/>
            </a:r>
            <a:br>
              <a:rPr lang="en-US" sz="1400" dirty="0" smtClean="0">
                <a:solidFill>
                  <a:schemeClr val="bg2"/>
                </a:solidFill>
                <a:latin typeface="Gill Sans"/>
                <a:cs typeface="Gill Sans"/>
              </a:rPr>
            </a:br>
            <a:r>
              <a:rPr lang="en-US" sz="1400" b="0" dirty="0" smtClean="0">
                <a:solidFill>
                  <a:schemeClr val="bg2"/>
                </a:solidFill>
                <a:latin typeface="Gill Sans"/>
                <a:cs typeface="Gill Sans"/>
              </a:rPr>
              <a:t>(Extract, Transform, and Load)</a:t>
            </a:r>
            <a:endParaRPr lang="en-US" sz="1400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46255991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“Hello World” Stream Processing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Problem:</a:t>
            </a:r>
          </a:p>
          <a:p>
            <a:pPr lvl="1"/>
            <a:r>
              <a:rPr lang="en-US" dirty="0" smtClean="0"/>
              <a:t>Count the frequency of items in the stream</a:t>
            </a:r>
          </a:p>
          <a:p>
            <a:r>
              <a:rPr lang="en-US" dirty="0" smtClean="0"/>
              <a:t>Why?</a:t>
            </a:r>
          </a:p>
          <a:p>
            <a:pPr lvl="1"/>
            <a:r>
              <a:rPr lang="en-US" dirty="0" smtClean="0"/>
              <a:t>Take some action when frequency exceeds a threshold</a:t>
            </a:r>
          </a:p>
          <a:p>
            <a:pPr lvl="1"/>
            <a:r>
              <a:rPr lang="en-US" dirty="0" smtClean="0"/>
              <a:t>Data mining: raw counts → co-occurring counts → association rules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43757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Raw Stream…</a:t>
            </a:r>
            <a:endParaRPr lang="en-US" dirty="0"/>
          </a:p>
        </p:txBody>
      </p:sp>
      <p:pic>
        <p:nvPicPr>
          <p:cNvPr id="4" name="Content Placeholder 6" descr="fpm-setup.pdf"/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9474" b="-9474"/>
          <a:stretch/>
        </p:blipFill>
        <p:spPr>
          <a:xfrm>
            <a:off x="486032" y="1783184"/>
            <a:ext cx="8094644" cy="3703216"/>
          </a:xfrm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0" y="6611938"/>
            <a:ext cx="40386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 smtClean="0">
                <a:solidFill>
                  <a:srgbClr val="000000"/>
                </a:solidFill>
              </a:rPr>
              <a:t>Source: Peter </a:t>
            </a:r>
            <a:r>
              <a:rPr lang="en-US" sz="1000" b="0" dirty="0" err="1" smtClean="0">
                <a:solidFill>
                  <a:srgbClr val="000000"/>
                </a:solidFill>
              </a:rPr>
              <a:t>Bonz</a:t>
            </a:r>
            <a:endParaRPr lang="en-US" sz="1000" b="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554008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Divide Into Windows…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727200"/>
            <a:ext cx="8001000" cy="3378200"/>
          </a:xfrm>
          <a:prstGeom prst="rect">
            <a:avLst/>
          </a:prstGeom>
        </p:spPr>
      </p:pic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0" y="6611938"/>
            <a:ext cx="40386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 smtClean="0">
                <a:solidFill>
                  <a:srgbClr val="000000"/>
                </a:solidFill>
              </a:rPr>
              <a:t>Source: Peter </a:t>
            </a:r>
            <a:r>
              <a:rPr lang="en-US" sz="1000" b="0" dirty="0" err="1" smtClean="0">
                <a:solidFill>
                  <a:srgbClr val="000000"/>
                </a:solidFill>
              </a:rPr>
              <a:t>Bonz</a:t>
            </a:r>
            <a:endParaRPr lang="en-US" sz="1000" b="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12166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Window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989" y="1706880"/>
            <a:ext cx="8126730" cy="3931920"/>
          </a:xfrm>
          <a:prstGeom prst="rect">
            <a:avLst/>
          </a:prstGeom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0" y="6611938"/>
            <a:ext cx="40386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 smtClean="0">
                <a:solidFill>
                  <a:srgbClr val="000000"/>
                </a:solidFill>
              </a:rPr>
              <a:t>Source: Peter </a:t>
            </a:r>
            <a:r>
              <a:rPr lang="en-US" sz="1000" b="0" dirty="0" err="1" smtClean="0">
                <a:solidFill>
                  <a:srgbClr val="000000"/>
                </a:solidFill>
              </a:rPr>
              <a:t>Bonz</a:t>
            </a:r>
            <a:endParaRPr lang="en-US" sz="1000" b="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796227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Second Window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33400" y="1143000"/>
            <a:ext cx="9144000" cy="4457700"/>
          </a:xfrm>
          <a:prstGeom prst="rect">
            <a:avLst/>
          </a:prstGeom>
        </p:spPr>
      </p:pic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0" y="6611938"/>
            <a:ext cx="40386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 smtClean="0">
                <a:solidFill>
                  <a:srgbClr val="000000"/>
                </a:solidFill>
              </a:rPr>
              <a:t>Source: Peter </a:t>
            </a:r>
            <a:r>
              <a:rPr lang="en-US" sz="1000" b="0" dirty="0" err="1" smtClean="0">
                <a:solidFill>
                  <a:srgbClr val="000000"/>
                </a:solidFill>
              </a:rPr>
              <a:t>Bonz</a:t>
            </a:r>
            <a:endParaRPr lang="en-US" sz="1000" b="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779423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Window Counting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What’s the issue</a:t>
            </a:r>
            <a:r>
              <a:rPr lang="en-US" dirty="0" smtClean="0"/>
              <a:t>?</a:t>
            </a: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0" y="534418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2800" b="0" dirty="0" smtClean="0">
                <a:solidFill>
                  <a:srgbClr val="FF0000"/>
                </a:solidFill>
                <a:latin typeface="Gill Sans"/>
                <a:cs typeface="Gill Sans"/>
              </a:rPr>
              <a:t>Lessons learned?</a:t>
            </a:r>
            <a:endParaRPr lang="en-US" sz="28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572518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2800" b="0" dirty="0" smtClean="0">
                <a:solidFill>
                  <a:srgbClr val="FF0000"/>
                </a:solidFill>
                <a:latin typeface="Gill Sans"/>
                <a:cs typeface="Gill Sans"/>
              </a:rPr>
              <a:t>Solutions are approximate (or </a:t>
            </a:r>
            <a:r>
              <a:rPr lang="en-US" sz="2800" b="0" dirty="0" err="1" smtClean="0">
                <a:solidFill>
                  <a:srgbClr val="FF0000"/>
                </a:solidFill>
                <a:latin typeface="Gill Sans"/>
                <a:cs typeface="Gill Sans"/>
              </a:rPr>
              <a:t>lossy</a:t>
            </a:r>
            <a:r>
              <a:rPr lang="en-US" sz="2800" b="0" dirty="0" smtClean="0">
                <a:solidFill>
                  <a:srgbClr val="FF0000"/>
                </a:solidFill>
                <a:latin typeface="Gill Sans"/>
                <a:cs typeface="Gill Sans"/>
              </a:rPr>
              <a:t>)</a:t>
            </a:r>
            <a:endParaRPr lang="en-US" sz="28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26833601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General Strategies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Sampling</a:t>
            </a:r>
          </a:p>
          <a:p>
            <a:r>
              <a:rPr lang="en-US" dirty="0" smtClean="0"/>
              <a:t>Hashing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32633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Reservoir Sampling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Task: select </a:t>
            </a:r>
            <a:r>
              <a:rPr lang="en-US" i="1" dirty="0" smtClean="0"/>
              <a:t>s</a:t>
            </a:r>
            <a:r>
              <a:rPr lang="en-US" dirty="0" smtClean="0"/>
              <a:t> elements from a stream of size </a:t>
            </a:r>
            <a:r>
              <a:rPr lang="en-US" i="1" dirty="0" smtClean="0"/>
              <a:t>N</a:t>
            </a:r>
            <a:r>
              <a:rPr lang="en-US" dirty="0" smtClean="0"/>
              <a:t> with uniform probability</a:t>
            </a:r>
          </a:p>
          <a:p>
            <a:pPr lvl="1"/>
            <a:r>
              <a:rPr lang="en-US" i="1" dirty="0" smtClean="0"/>
              <a:t>N</a:t>
            </a:r>
            <a:r>
              <a:rPr lang="en-US" dirty="0" smtClean="0"/>
              <a:t> can be very very large</a:t>
            </a:r>
          </a:p>
          <a:p>
            <a:pPr lvl="1"/>
            <a:r>
              <a:rPr lang="en-US" dirty="0" smtClean="0"/>
              <a:t>We might not even know what </a:t>
            </a:r>
            <a:r>
              <a:rPr lang="en-US" i="1" dirty="0" smtClean="0"/>
              <a:t>N</a:t>
            </a:r>
            <a:r>
              <a:rPr lang="en-US" dirty="0" smtClean="0"/>
              <a:t> is! (infinite stream)</a:t>
            </a:r>
          </a:p>
          <a:p>
            <a:r>
              <a:rPr lang="en-US" dirty="0" smtClean="0"/>
              <a:t>Solution: Reservoir sampling</a:t>
            </a:r>
          </a:p>
          <a:p>
            <a:pPr lvl="1"/>
            <a:r>
              <a:rPr lang="en-US" dirty="0" smtClean="0"/>
              <a:t>Store first </a:t>
            </a:r>
            <a:r>
              <a:rPr lang="en-US" i="1" dirty="0" smtClean="0"/>
              <a:t>s</a:t>
            </a:r>
            <a:r>
              <a:rPr lang="en-US" dirty="0" smtClean="0"/>
              <a:t> elements</a:t>
            </a:r>
          </a:p>
          <a:p>
            <a:pPr lvl="1"/>
            <a:r>
              <a:rPr lang="en-US" dirty="0" smtClean="0"/>
              <a:t>For the </a:t>
            </a:r>
            <a:r>
              <a:rPr lang="en-US" i="1" dirty="0" smtClean="0"/>
              <a:t>k</a:t>
            </a:r>
            <a:r>
              <a:rPr lang="en-US" dirty="0" smtClean="0"/>
              <a:t>-</a:t>
            </a:r>
            <a:r>
              <a:rPr lang="en-US" dirty="0" err="1" smtClean="0"/>
              <a:t>th</a:t>
            </a:r>
            <a:r>
              <a:rPr lang="en-US" dirty="0" smtClean="0"/>
              <a:t> element thereafter, keep with probability </a:t>
            </a:r>
            <a:r>
              <a:rPr lang="en-US" i="1" dirty="0" smtClean="0"/>
              <a:t>s</a:t>
            </a:r>
            <a:r>
              <a:rPr lang="en-US" dirty="0" smtClean="0"/>
              <a:t>/</a:t>
            </a:r>
            <a:r>
              <a:rPr lang="en-US" i="1" dirty="0" smtClean="0"/>
              <a:t>k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(randomly discard an existing element)</a:t>
            </a:r>
          </a:p>
          <a:p>
            <a:r>
              <a:rPr lang="en-US" dirty="0" smtClean="0"/>
              <a:t>Example: </a:t>
            </a:r>
            <a:r>
              <a:rPr lang="en-US" i="1" dirty="0" smtClean="0"/>
              <a:t>s</a:t>
            </a:r>
            <a:r>
              <a:rPr lang="en-US" dirty="0" smtClean="0"/>
              <a:t> = 10</a:t>
            </a:r>
          </a:p>
          <a:p>
            <a:pPr lvl="1"/>
            <a:r>
              <a:rPr lang="en-US" dirty="0" smtClean="0"/>
              <a:t>Keep first 10 elements</a:t>
            </a:r>
          </a:p>
          <a:p>
            <a:pPr lvl="1"/>
            <a:r>
              <a:rPr lang="en-US" dirty="0" smtClean="0"/>
              <a:t>11th element: keep with 10/11</a:t>
            </a:r>
          </a:p>
          <a:p>
            <a:pPr lvl="1"/>
            <a:r>
              <a:rPr lang="en-US" dirty="0" smtClean="0"/>
              <a:t>12th element: keep with 10/12</a:t>
            </a:r>
          </a:p>
          <a:p>
            <a:pPr lvl="1"/>
            <a:r>
              <a:rPr lang="en-US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344152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Reservoir Sampling: How does it work?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Example: </a:t>
            </a:r>
            <a:r>
              <a:rPr lang="en-US" i="1" dirty="0" smtClean="0"/>
              <a:t>s</a:t>
            </a:r>
            <a:r>
              <a:rPr lang="en-US" dirty="0" smtClean="0"/>
              <a:t> = 10</a:t>
            </a:r>
          </a:p>
          <a:p>
            <a:pPr lvl="1"/>
            <a:r>
              <a:rPr lang="en-US" dirty="0" smtClean="0"/>
              <a:t>Keep first 10 elements</a:t>
            </a:r>
          </a:p>
          <a:p>
            <a:pPr lvl="1"/>
            <a:r>
              <a:rPr lang="en-US" dirty="0" smtClean="0"/>
              <a:t>11th element: keep with 10/11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General case: at the </a:t>
            </a:r>
            <a:r>
              <a:rPr lang="en-US" i="1" dirty="0" smtClean="0"/>
              <a:t>(k + 1)</a:t>
            </a:r>
            <a:r>
              <a:rPr lang="en-US" dirty="0" err="1" smtClean="0"/>
              <a:t>th</a:t>
            </a:r>
            <a:r>
              <a:rPr lang="en-US" dirty="0" smtClean="0"/>
              <a:t> element</a:t>
            </a:r>
          </a:p>
          <a:p>
            <a:pPr lvl="1"/>
            <a:r>
              <a:rPr lang="en-US" dirty="0" smtClean="0"/>
              <a:t>Probability of selecting each item up until now is </a:t>
            </a:r>
            <a:r>
              <a:rPr lang="en-US" i="1" dirty="0" smtClean="0"/>
              <a:t>s/k</a:t>
            </a:r>
          </a:p>
          <a:p>
            <a:pPr lvl="1"/>
            <a:r>
              <a:rPr lang="en-US" dirty="0" smtClean="0"/>
              <a:t>Probability existing </a:t>
            </a:r>
            <a:r>
              <a:rPr lang="en-US" dirty="0" smtClean="0"/>
              <a:t>item </a:t>
            </a:r>
            <a:r>
              <a:rPr lang="en-US" dirty="0" smtClean="0"/>
              <a:t>is </a:t>
            </a:r>
            <a:r>
              <a:rPr lang="en-US" dirty="0" smtClean="0"/>
              <a:t>discarded: </a:t>
            </a:r>
            <a:r>
              <a:rPr lang="en-US" i="1" dirty="0" smtClean="0"/>
              <a:t>s/(k+1) </a:t>
            </a:r>
            <a:r>
              <a:rPr lang="en-US" i="1" dirty="0"/>
              <a:t>×</a:t>
            </a:r>
            <a:r>
              <a:rPr lang="en-US" i="1" dirty="0" smtClean="0"/>
              <a:t> 1/s = 1/(k + 1)</a:t>
            </a:r>
          </a:p>
          <a:p>
            <a:pPr lvl="1"/>
            <a:r>
              <a:rPr lang="en-US" dirty="0" smtClean="0"/>
              <a:t>Probability existing </a:t>
            </a:r>
            <a:r>
              <a:rPr lang="en-US" dirty="0" smtClean="0"/>
              <a:t>item survives: </a:t>
            </a:r>
            <a:r>
              <a:rPr lang="en-US" i="1" dirty="0" smtClean="0"/>
              <a:t>k/(k + 1)</a:t>
            </a:r>
          </a:p>
          <a:p>
            <a:pPr lvl="1"/>
            <a:r>
              <a:rPr lang="en-US" dirty="0" smtClean="0"/>
              <a:t>Probability </a:t>
            </a:r>
            <a:r>
              <a:rPr lang="en-US" smtClean="0"/>
              <a:t>each </a:t>
            </a:r>
            <a:r>
              <a:rPr lang="en-US" smtClean="0"/>
              <a:t>item </a:t>
            </a:r>
            <a:r>
              <a:rPr lang="en-US" dirty="0" smtClean="0"/>
              <a:t>survives to </a:t>
            </a:r>
            <a:r>
              <a:rPr lang="en-US" i="1" dirty="0" smtClean="0"/>
              <a:t>(k + 1)</a:t>
            </a:r>
            <a:r>
              <a:rPr lang="en-US" dirty="0" err="1" smtClean="0"/>
              <a:t>th</a:t>
            </a:r>
            <a:r>
              <a:rPr lang="en-US" dirty="0" smtClean="0"/>
              <a:t> round:</a:t>
            </a:r>
            <a:br>
              <a:rPr lang="en-US" dirty="0" smtClean="0"/>
            </a:br>
            <a:r>
              <a:rPr lang="en-US" i="1" dirty="0" smtClean="0"/>
              <a:t>(s/k)</a:t>
            </a:r>
            <a:r>
              <a:rPr lang="en-US" i="1" dirty="0"/>
              <a:t> ×</a:t>
            </a:r>
            <a:r>
              <a:rPr lang="en-US" i="1" dirty="0" smtClean="0"/>
              <a:t> k</a:t>
            </a:r>
            <a:r>
              <a:rPr lang="en-US" i="1" dirty="0"/>
              <a:t>/(k + 1</a:t>
            </a:r>
            <a:r>
              <a:rPr lang="en-US" i="1" dirty="0" smtClean="0"/>
              <a:t>) = s/(</a:t>
            </a:r>
            <a:r>
              <a:rPr lang="en-US" i="1" dirty="0"/>
              <a:t>k + 1)</a:t>
            </a:r>
            <a:endParaRPr lang="en-US" i="1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295400" y="2438400"/>
            <a:ext cx="6172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92100" algn="l"/>
                <a:tab pos="520700" algn="l"/>
              </a:tabLst>
            </a:pPr>
            <a:r>
              <a:rPr lang="en-US" sz="2000" b="0" dirty="0" smtClean="0">
                <a:solidFill>
                  <a:srgbClr val="FF0000"/>
                </a:solidFill>
                <a:latin typeface="Gill Sans"/>
                <a:cs typeface="Gill Sans"/>
              </a:rPr>
              <a:t>If we decide to keep it: sampled uniformly by definition</a:t>
            </a:r>
            <a:endParaRPr lang="en-US" sz="20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95400" y="2743200"/>
            <a:ext cx="6172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92100" algn="l"/>
                <a:tab pos="520700" algn="l"/>
              </a:tabLst>
            </a:pPr>
            <a:r>
              <a:rPr lang="en-US" sz="2000" b="0" dirty="0">
                <a:solidFill>
                  <a:srgbClr val="FF0000"/>
                </a:solidFill>
                <a:latin typeface="Gill Sans"/>
                <a:cs typeface="Gill Sans"/>
              </a:rPr>
              <a:t>p</a:t>
            </a:r>
            <a:r>
              <a:rPr lang="en-US" sz="2000" b="0" dirty="0" smtClean="0">
                <a:solidFill>
                  <a:srgbClr val="FF0000"/>
                </a:solidFill>
                <a:latin typeface="Gill Sans"/>
                <a:cs typeface="Gill Sans"/>
              </a:rPr>
              <a:t>robability existing item </a:t>
            </a:r>
            <a:r>
              <a:rPr lang="en-US" sz="2000" b="0" dirty="0" smtClean="0">
                <a:solidFill>
                  <a:srgbClr val="FF0000"/>
                </a:solidFill>
                <a:latin typeface="Gill Sans"/>
                <a:cs typeface="Gill Sans"/>
              </a:rPr>
              <a:t>is discarded</a:t>
            </a:r>
            <a:r>
              <a:rPr lang="en-US" sz="2000" b="0" dirty="0" smtClean="0">
                <a:solidFill>
                  <a:srgbClr val="FF0000"/>
                </a:solidFill>
                <a:latin typeface="Gill Sans"/>
                <a:cs typeface="Gill Sans"/>
              </a:rPr>
              <a:t>: 10/11 × 1/10 = 1/11</a:t>
            </a:r>
            <a:endParaRPr lang="en-US" sz="20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295400" y="3028890"/>
            <a:ext cx="6172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92100" algn="l"/>
                <a:tab pos="520700" algn="l"/>
              </a:tabLst>
            </a:pPr>
            <a:r>
              <a:rPr lang="en-US" sz="2000" b="0" dirty="0">
                <a:solidFill>
                  <a:srgbClr val="FF0000"/>
                </a:solidFill>
                <a:latin typeface="Gill Sans"/>
                <a:cs typeface="Gill Sans"/>
              </a:rPr>
              <a:t>p</a:t>
            </a:r>
            <a:r>
              <a:rPr lang="en-US" sz="2000" b="0" dirty="0" smtClean="0">
                <a:solidFill>
                  <a:srgbClr val="FF0000"/>
                </a:solidFill>
                <a:latin typeface="Gill Sans"/>
                <a:cs typeface="Gill Sans"/>
              </a:rPr>
              <a:t>robability existing item survives: 10/11</a:t>
            </a:r>
            <a:endParaRPr lang="en-US" sz="20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30151752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6" grpId="0"/>
      <p:bldP spid="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Hashing for Three Common Tasks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Cardinality estimation</a:t>
            </a:r>
          </a:p>
          <a:p>
            <a:pPr lvl="1"/>
            <a:r>
              <a:rPr lang="en-US" dirty="0" smtClean="0"/>
              <a:t>What’s the cardinality of set </a:t>
            </a:r>
            <a:r>
              <a:rPr lang="en-US" i="1" dirty="0" smtClean="0"/>
              <a:t>S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/>
              <a:t>How many unique visitors to this page?</a:t>
            </a:r>
          </a:p>
          <a:p>
            <a:r>
              <a:rPr lang="en-US" dirty="0" smtClean="0"/>
              <a:t>Set membership</a:t>
            </a:r>
          </a:p>
          <a:p>
            <a:pPr lvl="1"/>
            <a:r>
              <a:rPr lang="en-US" dirty="0" smtClean="0"/>
              <a:t>Is </a:t>
            </a:r>
            <a:r>
              <a:rPr lang="en-US" i="1" dirty="0" smtClean="0"/>
              <a:t>x</a:t>
            </a:r>
            <a:r>
              <a:rPr lang="en-US" dirty="0" smtClean="0"/>
              <a:t> a member of set </a:t>
            </a:r>
            <a:r>
              <a:rPr lang="en-US" i="1" dirty="0" smtClean="0"/>
              <a:t>S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/>
              <a:t>Has this user seen this ad before?</a:t>
            </a:r>
          </a:p>
          <a:p>
            <a:r>
              <a:rPr lang="en-US" dirty="0" smtClean="0"/>
              <a:t>Frequency estimation</a:t>
            </a:r>
          </a:p>
          <a:p>
            <a:pPr lvl="1"/>
            <a:r>
              <a:rPr lang="en-US" dirty="0" smtClean="0"/>
              <a:t>How many times have we observed </a:t>
            </a:r>
            <a:r>
              <a:rPr lang="en-US" i="1" dirty="0" smtClean="0"/>
              <a:t>x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/>
              <a:t>How many queries has this user issued?</a:t>
            </a:r>
          </a:p>
          <a:p>
            <a:pPr lvl="1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486400" y="1066800"/>
            <a:ext cx="182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2400" b="0" dirty="0" err="1" smtClean="0">
                <a:solidFill>
                  <a:schemeClr val="bg1"/>
                </a:solidFill>
                <a:latin typeface="Gill Sans"/>
                <a:cs typeface="Gill Sans"/>
              </a:rPr>
              <a:t>HashSet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486400" y="2357735"/>
            <a:ext cx="182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2400" b="0" dirty="0" err="1" smtClean="0">
                <a:solidFill>
                  <a:schemeClr val="bg1"/>
                </a:solidFill>
                <a:latin typeface="Gill Sans"/>
                <a:cs typeface="Gill Sans"/>
              </a:rPr>
              <a:t>HashSet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486400" y="3581400"/>
            <a:ext cx="182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2400" b="0" dirty="0" err="1" smtClean="0">
                <a:solidFill>
                  <a:schemeClr val="bg1"/>
                </a:solidFill>
                <a:latin typeface="Gill Sans"/>
                <a:cs typeface="Gill Sans"/>
              </a:rPr>
              <a:t>HashMap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162800" y="1066800"/>
            <a:ext cx="182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HLL counter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162800" y="2357735"/>
            <a:ext cx="182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Bloom Filter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162800" y="3581400"/>
            <a:ext cx="182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CMS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35993137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9327" y="421288"/>
            <a:ext cx="5243473" cy="567471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096000"/>
            <a:ext cx="914400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rgbClr val="000000"/>
                </a:solidFill>
                <a:latin typeface="Gill Sans"/>
                <a:cs typeface="Gill Sans"/>
              </a:rPr>
              <a:t>Twitter’s data warehousing architecture</a:t>
            </a:r>
            <a:endParaRPr lang="en-US" sz="280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4" name="TextBox 3"/>
          <p:cNvSpPr txBox="1"/>
          <p:nvPr/>
        </p:nvSpPr>
        <p:spPr>
          <a:xfrm rot="21030968">
            <a:off x="5812434" y="5365490"/>
            <a:ext cx="3200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2800" b="0" dirty="0" smtClean="0">
                <a:solidFill>
                  <a:srgbClr val="FF0000"/>
                </a:solidFill>
                <a:latin typeface="Gill Sans"/>
                <a:cs typeface="Gill Sans"/>
              </a:rPr>
              <a:t>What’s the </a:t>
            </a:r>
            <a:r>
              <a:rPr lang="en-US" sz="2800" b="0" dirty="0" smtClean="0">
                <a:solidFill>
                  <a:srgbClr val="FF0000"/>
                </a:solidFill>
                <a:latin typeface="Gill Sans"/>
                <a:cs typeface="Gill Sans"/>
              </a:rPr>
              <a:t>issue?</a:t>
            </a:r>
            <a:endParaRPr lang="en-US" sz="28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89713602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HyperLogLog</a:t>
            </a:r>
            <a:r>
              <a:rPr lang="en-US" dirty="0" smtClean="0"/>
              <a:t> Counter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Task: cardinality estimation of set</a:t>
            </a:r>
          </a:p>
          <a:p>
            <a:pPr lvl="1"/>
            <a:r>
              <a:rPr lang="en-US" dirty="0" smtClean="0"/>
              <a:t>size() → number of unique elements in the set</a:t>
            </a:r>
          </a:p>
          <a:p>
            <a:r>
              <a:rPr lang="en-US" dirty="0" smtClean="0"/>
              <a:t>Observation: hash each item and examine the hash code</a:t>
            </a:r>
          </a:p>
          <a:p>
            <a:pPr lvl="1"/>
            <a:r>
              <a:rPr lang="en-US" dirty="0" smtClean="0"/>
              <a:t>On expectation, 1/2 of the hash codes will start with 1</a:t>
            </a:r>
          </a:p>
          <a:p>
            <a:pPr lvl="1"/>
            <a:r>
              <a:rPr lang="en-US" dirty="0" smtClean="0"/>
              <a:t>On expectation, 1/4 of the hash codes will start with 01</a:t>
            </a:r>
          </a:p>
          <a:p>
            <a:pPr lvl="1"/>
            <a:r>
              <a:rPr lang="en-US" dirty="0" smtClean="0"/>
              <a:t>On expectation, 1/8 of the hash codes will start with 001</a:t>
            </a:r>
          </a:p>
          <a:p>
            <a:pPr lvl="1"/>
            <a:r>
              <a:rPr lang="en-US" dirty="0" smtClean="0"/>
              <a:t>On expectation, 1/16 of the hash codes will start with 0001</a:t>
            </a:r>
          </a:p>
          <a:p>
            <a:pPr lvl="1"/>
            <a:r>
              <a:rPr lang="en-US" dirty="0" smtClean="0"/>
              <a:t>…</a:t>
            </a:r>
          </a:p>
          <a:p>
            <a:pPr lvl="1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0" y="602998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2800" b="0" dirty="0" smtClean="0">
                <a:solidFill>
                  <a:srgbClr val="FF0000"/>
                </a:solidFill>
                <a:latin typeface="Gill Sans"/>
                <a:cs typeface="Gill Sans"/>
              </a:rPr>
              <a:t>How do we take advantage of this observation?</a:t>
            </a:r>
            <a:endParaRPr lang="en-US" sz="28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27602436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Bloom Filters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Task: keep track of set membership</a:t>
            </a:r>
          </a:p>
          <a:p>
            <a:pPr lvl="1"/>
            <a:r>
              <a:rPr lang="en-US" dirty="0" smtClean="0"/>
              <a:t>put(</a:t>
            </a:r>
            <a:r>
              <a:rPr lang="en-US" i="1" dirty="0" smtClean="0"/>
              <a:t>x</a:t>
            </a:r>
            <a:r>
              <a:rPr lang="en-US" dirty="0" smtClean="0"/>
              <a:t>) </a:t>
            </a:r>
            <a:r>
              <a:rPr lang="en-US" dirty="0"/>
              <a:t>→ </a:t>
            </a:r>
            <a:r>
              <a:rPr lang="en-US" dirty="0" smtClean="0"/>
              <a:t>insert </a:t>
            </a:r>
            <a:r>
              <a:rPr lang="en-US" i="1" dirty="0" smtClean="0"/>
              <a:t>x</a:t>
            </a:r>
            <a:r>
              <a:rPr lang="en-US" dirty="0" smtClean="0"/>
              <a:t> into the set</a:t>
            </a:r>
          </a:p>
          <a:p>
            <a:pPr lvl="1"/>
            <a:r>
              <a:rPr lang="en-US" dirty="0" smtClean="0"/>
              <a:t>contains(</a:t>
            </a:r>
            <a:r>
              <a:rPr lang="en-US" i="1" dirty="0"/>
              <a:t>x</a:t>
            </a:r>
            <a:r>
              <a:rPr lang="en-US" dirty="0" smtClean="0"/>
              <a:t>) → yes if </a:t>
            </a:r>
            <a:r>
              <a:rPr lang="en-US" i="1" dirty="0" smtClean="0"/>
              <a:t>x</a:t>
            </a:r>
            <a:r>
              <a:rPr lang="en-US" dirty="0" smtClean="0"/>
              <a:t> is a member of the set</a:t>
            </a:r>
          </a:p>
          <a:p>
            <a:r>
              <a:rPr lang="en-US" dirty="0" smtClean="0"/>
              <a:t>Components</a:t>
            </a:r>
          </a:p>
          <a:p>
            <a:pPr lvl="1"/>
            <a:r>
              <a:rPr lang="en-US" i="1" dirty="0" smtClean="0"/>
              <a:t>m</a:t>
            </a:r>
            <a:r>
              <a:rPr lang="en-US" dirty="0" smtClean="0"/>
              <a:t>-bit bit vector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i="1" dirty="0" smtClean="0"/>
              <a:t>k</a:t>
            </a:r>
            <a:r>
              <a:rPr lang="en-US" dirty="0" smtClean="0"/>
              <a:t> hash functions: </a:t>
            </a:r>
            <a:r>
              <a:rPr lang="en-US" i="1" dirty="0" smtClean="0"/>
              <a:t>h</a:t>
            </a:r>
            <a:r>
              <a:rPr lang="en-US" i="1" baseline="-25000" dirty="0" smtClean="0"/>
              <a:t>1</a:t>
            </a:r>
            <a:r>
              <a:rPr lang="en-US" dirty="0" smtClean="0"/>
              <a:t> … </a:t>
            </a:r>
            <a:r>
              <a:rPr lang="en-US" i="1" dirty="0" smtClean="0"/>
              <a:t>h</a:t>
            </a:r>
            <a:r>
              <a:rPr lang="en-US" i="1" baseline="-25000" dirty="0" smtClean="0"/>
              <a:t>k</a:t>
            </a:r>
            <a:endParaRPr lang="en-US" i="1" baseline="-25000" dirty="0"/>
          </a:p>
          <a:p>
            <a:pPr lvl="1"/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1371600" y="3505200"/>
            <a:ext cx="6324600" cy="457200"/>
            <a:chOff x="1371600" y="3505200"/>
            <a:chExt cx="6324600" cy="457200"/>
          </a:xfrm>
        </p:grpSpPr>
        <p:sp>
          <p:nvSpPr>
            <p:cNvPr id="4" name="Rectangle 3"/>
            <p:cNvSpPr/>
            <p:nvPr/>
          </p:nvSpPr>
          <p:spPr bwMode="auto">
            <a:xfrm>
              <a:off x="1371600" y="3505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5" name="Rectangle 4"/>
            <p:cNvSpPr/>
            <p:nvPr/>
          </p:nvSpPr>
          <p:spPr bwMode="auto">
            <a:xfrm>
              <a:off x="1905000" y="3505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6" name="Rectangle 5"/>
            <p:cNvSpPr/>
            <p:nvPr/>
          </p:nvSpPr>
          <p:spPr bwMode="auto">
            <a:xfrm>
              <a:off x="2438400" y="3505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7" name="Rectangle 6"/>
            <p:cNvSpPr/>
            <p:nvPr/>
          </p:nvSpPr>
          <p:spPr bwMode="auto">
            <a:xfrm>
              <a:off x="2971800" y="3505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8" name="Rectangle 7"/>
            <p:cNvSpPr/>
            <p:nvPr/>
          </p:nvSpPr>
          <p:spPr bwMode="auto">
            <a:xfrm>
              <a:off x="3505200" y="3505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9" name="Rectangle 8"/>
            <p:cNvSpPr/>
            <p:nvPr/>
          </p:nvSpPr>
          <p:spPr bwMode="auto">
            <a:xfrm>
              <a:off x="4038600" y="3505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0" name="Rectangle 9"/>
            <p:cNvSpPr/>
            <p:nvPr/>
          </p:nvSpPr>
          <p:spPr bwMode="auto">
            <a:xfrm>
              <a:off x="4572000" y="3505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1" name="Rectangle 10"/>
            <p:cNvSpPr/>
            <p:nvPr/>
          </p:nvSpPr>
          <p:spPr bwMode="auto">
            <a:xfrm>
              <a:off x="5105400" y="3505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2" name="Rectangle 11"/>
            <p:cNvSpPr/>
            <p:nvPr/>
          </p:nvSpPr>
          <p:spPr bwMode="auto">
            <a:xfrm>
              <a:off x="5638800" y="3505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3" name="Rectangle 12"/>
            <p:cNvSpPr/>
            <p:nvPr/>
          </p:nvSpPr>
          <p:spPr bwMode="auto">
            <a:xfrm>
              <a:off x="6172200" y="3505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4" name="Rectangle 13"/>
            <p:cNvSpPr/>
            <p:nvPr/>
          </p:nvSpPr>
          <p:spPr bwMode="auto">
            <a:xfrm>
              <a:off x="6705600" y="3505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5" name="Rectangle 14"/>
            <p:cNvSpPr/>
            <p:nvPr/>
          </p:nvSpPr>
          <p:spPr bwMode="auto">
            <a:xfrm>
              <a:off x="7239000" y="3505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1768454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Bloom Filters: put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13716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19050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24384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29718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35052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40386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45720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</a:p>
        </p:txBody>
      </p:sp>
      <p:sp>
        <p:nvSpPr>
          <p:cNvPr id="11" name="Rectangle 10"/>
          <p:cNvSpPr/>
          <p:nvPr/>
        </p:nvSpPr>
        <p:spPr bwMode="auto">
          <a:xfrm>
            <a:off x="51054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</a:p>
        </p:txBody>
      </p:sp>
      <p:sp>
        <p:nvSpPr>
          <p:cNvPr id="12" name="Rectangle 11"/>
          <p:cNvSpPr/>
          <p:nvPr/>
        </p:nvSpPr>
        <p:spPr bwMode="auto">
          <a:xfrm>
            <a:off x="56388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</a:p>
        </p:txBody>
      </p:sp>
      <p:sp>
        <p:nvSpPr>
          <p:cNvPr id="13" name="Rectangle 12"/>
          <p:cNvSpPr/>
          <p:nvPr/>
        </p:nvSpPr>
        <p:spPr bwMode="auto">
          <a:xfrm>
            <a:off x="61722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</a:p>
        </p:txBody>
      </p:sp>
      <p:sp>
        <p:nvSpPr>
          <p:cNvPr id="14" name="Rectangle 13"/>
          <p:cNvSpPr/>
          <p:nvPr/>
        </p:nvSpPr>
        <p:spPr bwMode="auto">
          <a:xfrm>
            <a:off x="67056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</a:p>
        </p:txBody>
      </p:sp>
      <p:sp>
        <p:nvSpPr>
          <p:cNvPr id="15" name="Rectangle 14"/>
          <p:cNvSpPr/>
          <p:nvPr/>
        </p:nvSpPr>
        <p:spPr bwMode="auto">
          <a:xfrm>
            <a:off x="72390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</a:p>
        </p:txBody>
      </p:sp>
      <p:sp>
        <p:nvSpPr>
          <p:cNvPr id="20" name="Oval 19"/>
          <p:cNvSpPr/>
          <p:nvPr/>
        </p:nvSpPr>
        <p:spPr bwMode="auto">
          <a:xfrm>
            <a:off x="1447800" y="1447800"/>
            <a:ext cx="533400" cy="533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1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/>
                <a:cs typeface="Gill Sans"/>
              </a:rPr>
              <a:t>x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09600" y="1447800"/>
            <a:ext cx="838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put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114800" y="1371600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92100" algn="l"/>
                <a:tab pos="520700" algn="l"/>
              </a:tabLst>
            </a:pP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h</a:t>
            </a:r>
            <a:r>
              <a:rPr lang="en-US" sz="2400" b="0" i="1" kern="0" baseline="-25000" dirty="0" smtClean="0">
                <a:solidFill>
                  <a:srgbClr val="000000"/>
                </a:solidFill>
                <a:latin typeface="Gill Sans"/>
                <a:cs typeface="Gill Sans"/>
              </a:rPr>
              <a:t>1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(</a:t>
            </a: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x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) = 2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114800" y="1748135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92100" algn="l"/>
                <a:tab pos="520700" algn="l"/>
              </a:tabLst>
            </a:pP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h</a:t>
            </a:r>
            <a:r>
              <a:rPr lang="en-US" sz="2400" b="0" i="1" kern="0" baseline="-25000" dirty="0">
                <a:solidFill>
                  <a:srgbClr val="000000"/>
                </a:solidFill>
                <a:latin typeface="Gill Sans"/>
                <a:cs typeface="Gill Sans"/>
              </a:rPr>
              <a:t>2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(</a:t>
            </a: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x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) = 5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114800" y="2129135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92100" algn="l"/>
                <a:tab pos="520700" algn="l"/>
              </a:tabLst>
            </a:pP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h</a:t>
            </a:r>
            <a:r>
              <a:rPr lang="en-US" sz="2400" b="0" i="1" kern="0" baseline="-25000" dirty="0">
                <a:solidFill>
                  <a:srgbClr val="000000"/>
                </a:solidFill>
                <a:latin typeface="Gill Sans"/>
                <a:cs typeface="Gill Sans"/>
              </a:rPr>
              <a:t>3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(</a:t>
            </a: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x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) = 11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cxnSp>
        <p:nvCxnSpPr>
          <p:cNvPr id="26" name="Straight Arrow Connector 25"/>
          <p:cNvCxnSpPr/>
          <p:nvPr/>
        </p:nvCxnSpPr>
        <p:spPr bwMode="auto">
          <a:xfrm>
            <a:off x="1752600" y="2133600"/>
            <a:ext cx="381000" cy="30480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 bwMode="auto">
          <a:xfrm>
            <a:off x="1752600" y="2133600"/>
            <a:ext cx="1905000" cy="30480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 bwMode="auto">
          <a:xfrm>
            <a:off x="1752600" y="2133600"/>
            <a:ext cx="5105400" cy="30480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085017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/>
      <p:bldP spid="22" grpId="0"/>
      <p:bldP spid="23" grpId="0"/>
      <p:bldP spid="2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Bloom Filters: put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13716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19050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1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24384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29718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35052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1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40386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45720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</a:p>
        </p:txBody>
      </p:sp>
      <p:sp>
        <p:nvSpPr>
          <p:cNvPr id="11" name="Rectangle 10"/>
          <p:cNvSpPr/>
          <p:nvPr/>
        </p:nvSpPr>
        <p:spPr bwMode="auto">
          <a:xfrm>
            <a:off x="51054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</a:p>
        </p:txBody>
      </p:sp>
      <p:sp>
        <p:nvSpPr>
          <p:cNvPr id="12" name="Rectangle 11"/>
          <p:cNvSpPr/>
          <p:nvPr/>
        </p:nvSpPr>
        <p:spPr bwMode="auto">
          <a:xfrm>
            <a:off x="56388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</a:p>
        </p:txBody>
      </p:sp>
      <p:sp>
        <p:nvSpPr>
          <p:cNvPr id="13" name="Rectangle 12"/>
          <p:cNvSpPr/>
          <p:nvPr/>
        </p:nvSpPr>
        <p:spPr bwMode="auto">
          <a:xfrm>
            <a:off x="61722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</a:p>
        </p:txBody>
      </p:sp>
      <p:sp>
        <p:nvSpPr>
          <p:cNvPr id="14" name="Rectangle 13"/>
          <p:cNvSpPr/>
          <p:nvPr/>
        </p:nvSpPr>
        <p:spPr bwMode="auto">
          <a:xfrm>
            <a:off x="67056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1</a:t>
            </a:r>
          </a:p>
        </p:txBody>
      </p:sp>
      <p:sp>
        <p:nvSpPr>
          <p:cNvPr id="15" name="Rectangle 14"/>
          <p:cNvSpPr/>
          <p:nvPr/>
        </p:nvSpPr>
        <p:spPr bwMode="auto">
          <a:xfrm>
            <a:off x="72390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</a:p>
        </p:txBody>
      </p:sp>
      <p:sp>
        <p:nvSpPr>
          <p:cNvPr id="20" name="Oval 19"/>
          <p:cNvSpPr/>
          <p:nvPr/>
        </p:nvSpPr>
        <p:spPr bwMode="auto">
          <a:xfrm>
            <a:off x="1447800" y="1447800"/>
            <a:ext cx="533400" cy="533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1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/>
                <a:cs typeface="Gill Sans"/>
              </a:rPr>
              <a:t>x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09600" y="1447800"/>
            <a:ext cx="838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put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00205262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Bloom Filters: contains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13716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19050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1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24384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29718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35052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1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40386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45720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</a:p>
        </p:txBody>
      </p:sp>
      <p:sp>
        <p:nvSpPr>
          <p:cNvPr id="11" name="Rectangle 10"/>
          <p:cNvSpPr/>
          <p:nvPr/>
        </p:nvSpPr>
        <p:spPr bwMode="auto">
          <a:xfrm>
            <a:off x="51054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</a:p>
        </p:txBody>
      </p:sp>
      <p:sp>
        <p:nvSpPr>
          <p:cNvPr id="12" name="Rectangle 11"/>
          <p:cNvSpPr/>
          <p:nvPr/>
        </p:nvSpPr>
        <p:spPr bwMode="auto">
          <a:xfrm>
            <a:off x="56388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</a:p>
        </p:txBody>
      </p:sp>
      <p:sp>
        <p:nvSpPr>
          <p:cNvPr id="13" name="Rectangle 12"/>
          <p:cNvSpPr/>
          <p:nvPr/>
        </p:nvSpPr>
        <p:spPr bwMode="auto">
          <a:xfrm>
            <a:off x="61722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</a:p>
        </p:txBody>
      </p:sp>
      <p:sp>
        <p:nvSpPr>
          <p:cNvPr id="14" name="Rectangle 13"/>
          <p:cNvSpPr/>
          <p:nvPr/>
        </p:nvSpPr>
        <p:spPr bwMode="auto">
          <a:xfrm>
            <a:off x="67056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1</a:t>
            </a:r>
          </a:p>
        </p:txBody>
      </p:sp>
      <p:sp>
        <p:nvSpPr>
          <p:cNvPr id="15" name="Rectangle 14"/>
          <p:cNvSpPr/>
          <p:nvPr/>
        </p:nvSpPr>
        <p:spPr bwMode="auto">
          <a:xfrm>
            <a:off x="72390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</a:p>
        </p:txBody>
      </p:sp>
      <p:sp>
        <p:nvSpPr>
          <p:cNvPr id="20" name="Oval 19"/>
          <p:cNvSpPr/>
          <p:nvPr/>
        </p:nvSpPr>
        <p:spPr bwMode="auto">
          <a:xfrm>
            <a:off x="1447800" y="1447800"/>
            <a:ext cx="533400" cy="533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1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/>
                <a:cs typeface="Gill Sans"/>
              </a:rPr>
              <a:t>x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52400" y="1447800"/>
            <a:ext cx="1295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contains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114800" y="1371600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92100" algn="l"/>
                <a:tab pos="520700" algn="l"/>
              </a:tabLst>
            </a:pP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h</a:t>
            </a:r>
            <a:r>
              <a:rPr lang="en-US" sz="2400" b="0" i="1" kern="0" baseline="-25000" dirty="0" smtClean="0">
                <a:solidFill>
                  <a:srgbClr val="000000"/>
                </a:solidFill>
                <a:latin typeface="Gill Sans"/>
                <a:cs typeface="Gill Sans"/>
              </a:rPr>
              <a:t>1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(</a:t>
            </a: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x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) = 2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114800" y="1748135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92100" algn="l"/>
                <a:tab pos="520700" algn="l"/>
              </a:tabLst>
            </a:pP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h</a:t>
            </a:r>
            <a:r>
              <a:rPr lang="en-US" sz="2400" b="0" i="1" kern="0" baseline="-25000" dirty="0">
                <a:solidFill>
                  <a:srgbClr val="000000"/>
                </a:solidFill>
                <a:latin typeface="Gill Sans"/>
                <a:cs typeface="Gill Sans"/>
              </a:rPr>
              <a:t>2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(</a:t>
            </a: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x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) = 5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114800" y="2129135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92100" algn="l"/>
                <a:tab pos="520700" algn="l"/>
              </a:tabLst>
            </a:pP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h</a:t>
            </a:r>
            <a:r>
              <a:rPr lang="en-US" sz="2400" b="0" i="1" kern="0" baseline="-25000" dirty="0">
                <a:solidFill>
                  <a:srgbClr val="000000"/>
                </a:solidFill>
                <a:latin typeface="Gill Sans"/>
                <a:cs typeface="Gill Sans"/>
              </a:rPr>
              <a:t>3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(</a:t>
            </a: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x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) = 11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cxnSp>
        <p:nvCxnSpPr>
          <p:cNvPr id="26" name="Straight Arrow Connector 25"/>
          <p:cNvCxnSpPr/>
          <p:nvPr/>
        </p:nvCxnSpPr>
        <p:spPr bwMode="auto">
          <a:xfrm>
            <a:off x="1752600" y="2133600"/>
            <a:ext cx="381000" cy="30480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 bwMode="auto">
          <a:xfrm>
            <a:off x="1752600" y="2133600"/>
            <a:ext cx="1905000" cy="30480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 bwMode="auto">
          <a:xfrm>
            <a:off x="1752600" y="2133600"/>
            <a:ext cx="5105400" cy="30480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299523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/>
      <p:bldP spid="22" grpId="0"/>
      <p:bldP spid="23" grpId="0"/>
      <p:bldP spid="24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Bloom Filters: contains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13716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19050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1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24384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29718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35052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1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40386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45720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</a:p>
        </p:txBody>
      </p:sp>
      <p:sp>
        <p:nvSpPr>
          <p:cNvPr id="11" name="Rectangle 10"/>
          <p:cNvSpPr/>
          <p:nvPr/>
        </p:nvSpPr>
        <p:spPr bwMode="auto">
          <a:xfrm>
            <a:off x="51054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</a:p>
        </p:txBody>
      </p:sp>
      <p:sp>
        <p:nvSpPr>
          <p:cNvPr id="12" name="Rectangle 11"/>
          <p:cNvSpPr/>
          <p:nvPr/>
        </p:nvSpPr>
        <p:spPr bwMode="auto">
          <a:xfrm>
            <a:off x="56388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</a:p>
        </p:txBody>
      </p:sp>
      <p:sp>
        <p:nvSpPr>
          <p:cNvPr id="13" name="Rectangle 12"/>
          <p:cNvSpPr/>
          <p:nvPr/>
        </p:nvSpPr>
        <p:spPr bwMode="auto">
          <a:xfrm>
            <a:off x="61722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</a:p>
        </p:txBody>
      </p:sp>
      <p:sp>
        <p:nvSpPr>
          <p:cNvPr id="14" name="Rectangle 13"/>
          <p:cNvSpPr/>
          <p:nvPr/>
        </p:nvSpPr>
        <p:spPr bwMode="auto">
          <a:xfrm>
            <a:off x="67056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1</a:t>
            </a:r>
          </a:p>
        </p:txBody>
      </p:sp>
      <p:sp>
        <p:nvSpPr>
          <p:cNvPr id="15" name="Rectangle 14"/>
          <p:cNvSpPr/>
          <p:nvPr/>
        </p:nvSpPr>
        <p:spPr bwMode="auto">
          <a:xfrm>
            <a:off x="72390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</a:p>
        </p:txBody>
      </p:sp>
      <p:sp>
        <p:nvSpPr>
          <p:cNvPr id="20" name="Oval 19"/>
          <p:cNvSpPr/>
          <p:nvPr/>
        </p:nvSpPr>
        <p:spPr bwMode="auto">
          <a:xfrm>
            <a:off x="1447800" y="1447800"/>
            <a:ext cx="533400" cy="533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1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/>
                <a:cs typeface="Gill Sans"/>
              </a:rPr>
              <a:t>x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52400" y="1447800"/>
            <a:ext cx="1295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contains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114800" y="1371600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92100" algn="l"/>
                <a:tab pos="520700" algn="l"/>
              </a:tabLst>
            </a:pP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h</a:t>
            </a:r>
            <a:r>
              <a:rPr lang="en-US" sz="2400" b="0" i="1" kern="0" baseline="-25000" dirty="0" smtClean="0">
                <a:solidFill>
                  <a:srgbClr val="000000"/>
                </a:solidFill>
                <a:latin typeface="Gill Sans"/>
                <a:cs typeface="Gill Sans"/>
              </a:rPr>
              <a:t>1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(</a:t>
            </a: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x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) = 2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114800" y="1748135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92100" algn="l"/>
                <a:tab pos="520700" algn="l"/>
              </a:tabLst>
            </a:pP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h</a:t>
            </a:r>
            <a:r>
              <a:rPr lang="en-US" sz="2400" b="0" i="1" kern="0" baseline="-25000" dirty="0">
                <a:solidFill>
                  <a:srgbClr val="000000"/>
                </a:solidFill>
                <a:latin typeface="Gill Sans"/>
                <a:cs typeface="Gill Sans"/>
              </a:rPr>
              <a:t>2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(</a:t>
            </a: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x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) = 5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114800" y="2129135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92100" algn="l"/>
                <a:tab pos="520700" algn="l"/>
              </a:tabLst>
            </a:pP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h</a:t>
            </a:r>
            <a:r>
              <a:rPr lang="en-US" sz="2400" b="0" i="1" kern="0" baseline="-25000" dirty="0">
                <a:solidFill>
                  <a:srgbClr val="000000"/>
                </a:solidFill>
                <a:latin typeface="Gill Sans"/>
                <a:cs typeface="Gill Sans"/>
              </a:rPr>
              <a:t>3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(</a:t>
            </a: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x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) = 11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cxnSp>
        <p:nvCxnSpPr>
          <p:cNvPr id="26" name="Straight Arrow Connector 25"/>
          <p:cNvCxnSpPr/>
          <p:nvPr/>
        </p:nvCxnSpPr>
        <p:spPr bwMode="auto">
          <a:xfrm>
            <a:off x="1752600" y="2133600"/>
            <a:ext cx="381000" cy="30480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 bwMode="auto">
          <a:xfrm>
            <a:off x="1752600" y="2133600"/>
            <a:ext cx="1905000" cy="30480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 bwMode="auto">
          <a:xfrm>
            <a:off x="1752600" y="2133600"/>
            <a:ext cx="5105400" cy="30480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16" name="Group 15"/>
          <p:cNvGrpSpPr/>
          <p:nvPr/>
        </p:nvGrpSpPr>
        <p:grpSpPr>
          <a:xfrm>
            <a:off x="5181600" y="3124200"/>
            <a:ext cx="3581400" cy="1295400"/>
            <a:chOff x="5562600" y="3200400"/>
            <a:chExt cx="3581400" cy="1295400"/>
          </a:xfrm>
        </p:grpSpPr>
        <p:sp>
          <p:nvSpPr>
            <p:cNvPr id="31" name="TextBox 30"/>
            <p:cNvSpPr txBox="1"/>
            <p:nvPr/>
          </p:nvSpPr>
          <p:spPr>
            <a:xfrm>
              <a:off x="5562600" y="3617268"/>
              <a:ext cx="3581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tabLst>
                  <a:tab pos="292100" algn="l"/>
                  <a:tab pos="520700" algn="l"/>
                </a:tabLst>
              </a:pPr>
              <a:r>
                <a:rPr lang="en-US" sz="2400" b="0" kern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AND                      = YES       </a:t>
              </a:r>
              <a:endParaRPr lang="en-US" sz="2400" b="0" dirty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  <p:sp>
          <p:nvSpPr>
            <p:cNvPr id="3" name="Double Brace 2"/>
            <p:cNvSpPr/>
            <p:nvPr/>
          </p:nvSpPr>
          <p:spPr bwMode="auto">
            <a:xfrm>
              <a:off x="6400800" y="3200400"/>
              <a:ext cx="1676400" cy="1295400"/>
            </a:xfrm>
            <a:prstGeom prst="bracePair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6629400" y="3200400"/>
              <a:ext cx="1447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tabLst>
                  <a:tab pos="292100" algn="l"/>
                  <a:tab pos="520700" algn="l"/>
                </a:tabLst>
              </a:pPr>
              <a:r>
                <a:rPr lang="en-US" sz="2400" b="0" kern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A[</a:t>
              </a:r>
              <a:r>
                <a:rPr lang="en-US" sz="2400" b="0" i="1" kern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h</a:t>
              </a:r>
              <a:r>
                <a:rPr lang="en-US" sz="2400" b="0" i="1" kern="0" baseline="-2500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1</a:t>
              </a:r>
              <a:r>
                <a:rPr lang="en-US" sz="2400" b="0" kern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(</a:t>
              </a:r>
              <a:r>
                <a:rPr lang="en-US" sz="2400" b="0" i="1" kern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x</a:t>
              </a:r>
              <a:r>
                <a:rPr lang="en-US" sz="2400" b="0" kern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)]</a:t>
              </a:r>
              <a:endParaRPr lang="en-US" sz="2400" b="0" dirty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6629400" y="3576935"/>
              <a:ext cx="1447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tabLst>
                  <a:tab pos="292100" algn="l"/>
                  <a:tab pos="520700" algn="l"/>
                </a:tabLst>
              </a:pPr>
              <a:r>
                <a:rPr lang="en-US" sz="2400" b="0" kern="0" dirty="0">
                  <a:solidFill>
                    <a:srgbClr val="000000"/>
                  </a:solidFill>
                  <a:latin typeface="Gill Sans"/>
                  <a:cs typeface="Gill Sans"/>
                </a:rPr>
                <a:t>A[</a:t>
              </a:r>
              <a:r>
                <a:rPr lang="en-US" sz="2400" b="0" i="1" kern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h</a:t>
              </a:r>
              <a:r>
                <a:rPr lang="en-US" sz="2400" b="0" i="1" kern="0" baseline="-25000" dirty="0">
                  <a:solidFill>
                    <a:srgbClr val="000000"/>
                  </a:solidFill>
                  <a:latin typeface="Gill Sans"/>
                  <a:cs typeface="Gill Sans"/>
                </a:rPr>
                <a:t>2</a:t>
              </a:r>
              <a:r>
                <a:rPr lang="en-US" sz="2400" b="0" kern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(</a:t>
              </a:r>
              <a:r>
                <a:rPr lang="en-US" sz="2400" b="0" i="1" kern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x</a:t>
              </a:r>
              <a:r>
                <a:rPr lang="en-US" sz="2400" b="0" kern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)]</a:t>
              </a:r>
              <a:endParaRPr lang="en-US" sz="2400" b="0" dirty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6629400" y="3957935"/>
              <a:ext cx="1447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tabLst>
                  <a:tab pos="292100" algn="l"/>
                  <a:tab pos="520700" algn="l"/>
                </a:tabLst>
              </a:pPr>
              <a:r>
                <a:rPr lang="en-US" sz="2400" b="0" kern="0" dirty="0">
                  <a:solidFill>
                    <a:srgbClr val="000000"/>
                  </a:solidFill>
                  <a:latin typeface="Gill Sans"/>
                  <a:cs typeface="Gill Sans"/>
                </a:rPr>
                <a:t>A[</a:t>
              </a:r>
              <a:r>
                <a:rPr lang="en-US" sz="2400" b="0" i="1" kern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h</a:t>
              </a:r>
              <a:r>
                <a:rPr lang="en-US" sz="2400" b="0" i="1" kern="0" baseline="-25000" dirty="0">
                  <a:solidFill>
                    <a:srgbClr val="000000"/>
                  </a:solidFill>
                  <a:latin typeface="Gill Sans"/>
                  <a:cs typeface="Gill Sans"/>
                </a:rPr>
                <a:t>3</a:t>
              </a:r>
              <a:r>
                <a:rPr lang="en-US" sz="2400" b="0" kern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(</a:t>
              </a:r>
              <a:r>
                <a:rPr lang="en-US" sz="2400" b="0" i="1" kern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x</a:t>
              </a:r>
              <a:r>
                <a:rPr lang="en-US" sz="2400" b="0" kern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)]</a:t>
              </a:r>
              <a:endParaRPr lang="en-US" sz="2400" b="0" dirty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6995911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Bloom Filters: contains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13716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19050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1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24384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29718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35052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1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40386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45720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</a:p>
        </p:txBody>
      </p:sp>
      <p:sp>
        <p:nvSpPr>
          <p:cNvPr id="11" name="Rectangle 10"/>
          <p:cNvSpPr/>
          <p:nvPr/>
        </p:nvSpPr>
        <p:spPr bwMode="auto">
          <a:xfrm>
            <a:off x="51054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</a:p>
        </p:txBody>
      </p:sp>
      <p:sp>
        <p:nvSpPr>
          <p:cNvPr id="12" name="Rectangle 11"/>
          <p:cNvSpPr/>
          <p:nvPr/>
        </p:nvSpPr>
        <p:spPr bwMode="auto">
          <a:xfrm>
            <a:off x="56388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</a:p>
        </p:txBody>
      </p:sp>
      <p:sp>
        <p:nvSpPr>
          <p:cNvPr id="13" name="Rectangle 12"/>
          <p:cNvSpPr/>
          <p:nvPr/>
        </p:nvSpPr>
        <p:spPr bwMode="auto">
          <a:xfrm>
            <a:off x="61722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</a:p>
        </p:txBody>
      </p:sp>
      <p:sp>
        <p:nvSpPr>
          <p:cNvPr id="14" name="Rectangle 13"/>
          <p:cNvSpPr/>
          <p:nvPr/>
        </p:nvSpPr>
        <p:spPr bwMode="auto">
          <a:xfrm>
            <a:off x="67056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1</a:t>
            </a:r>
          </a:p>
        </p:txBody>
      </p:sp>
      <p:sp>
        <p:nvSpPr>
          <p:cNvPr id="15" name="Rectangle 14"/>
          <p:cNvSpPr/>
          <p:nvPr/>
        </p:nvSpPr>
        <p:spPr bwMode="auto">
          <a:xfrm>
            <a:off x="72390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</a:p>
        </p:txBody>
      </p:sp>
      <p:sp>
        <p:nvSpPr>
          <p:cNvPr id="20" name="Oval 19"/>
          <p:cNvSpPr/>
          <p:nvPr/>
        </p:nvSpPr>
        <p:spPr bwMode="auto">
          <a:xfrm>
            <a:off x="1447800" y="1447800"/>
            <a:ext cx="533400" cy="533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/>
                <a:cs typeface="Gill Sans"/>
              </a:rPr>
              <a:t>y</a:t>
            </a:r>
            <a:endParaRPr kumimoji="0" lang="en-US" sz="2400" b="0" i="1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52400" y="1447800"/>
            <a:ext cx="1295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contains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114800" y="1371600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92100" algn="l"/>
                <a:tab pos="520700" algn="l"/>
              </a:tabLst>
            </a:pP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h</a:t>
            </a:r>
            <a:r>
              <a:rPr lang="en-US" sz="2400" b="0" i="1" kern="0" baseline="-25000" dirty="0" smtClean="0">
                <a:solidFill>
                  <a:srgbClr val="000000"/>
                </a:solidFill>
                <a:latin typeface="Gill Sans"/>
                <a:cs typeface="Gill Sans"/>
              </a:rPr>
              <a:t>1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(</a:t>
            </a: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y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) = 2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114800" y="1748135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92100" algn="l"/>
                <a:tab pos="520700" algn="l"/>
              </a:tabLst>
            </a:pP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h</a:t>
            </a:r>
            <a:r>
              <a:rPr lang="en-US" sz="2400" b="0" i="1" kern="0" baseline="-25000" dirty="0">
                <a:solidFill>
                  <a:srgbClr val="000000"/>
                </a:solidFill>
                <a:latin typeface="Gill Sans"/>
                <a:cs typeface="Gill Sans"/>
              </a:rPr>
              <a:t>2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(</a:t>
            </a: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y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) = 6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114800" y="2129135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92100" algn="l"/>
                <a:tab pos="520700" algn="l"/>
              </a:tabLst>
            </a:pP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h</a:t>
            </a:r>
            <a:r>
              <a:rPr lang="en-US" sz="2400" b="0" i="1" kern="0" baseline="-25000" dirty="0">
                <a:solidFill>
                  <a:srgbClr val="000000"/>
                </a:solidFill>
                <a:latin typeface="Gill Sans"/>
                <a:cs typeface="Gill Sans"/>
              </a:rPr>
              <a:t>3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(</a:t>
            </a: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y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) = 9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cxnSp>
        <p:nvCxnSpPr>
          <p:cNvPr id="26" name="Straight Arrow Connector 25"/>
          <p:cNvCxnSpPr/>
          <p:nvPr/>
        </p:nvCxnSpPr>
        <p:spPr bwMode="auto">
          <a:xfrm>
            <a:off x="1752600" y="2133600"/>
            <a:ext cx="381000" cy="30480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 bwMode="auto">
          <a:xfrm>
            <a:off x="1752600" y="2133600"/>
            <a:ext cx="2438400" cy="30480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 bwMode="auto">
          <a:xfrm>
            <a:off x="1752600" y="2133600"/>
            <a:ext cx="4038600" cy="30480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600963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/>
      <p:bldP spid="22" grpId="0"/>
      <p:bldP spid="23" grpId="0"/>
      <p:bldP spid="24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Bloom Filters: contains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13716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19050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1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24384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29718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35052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1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40386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45720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</a:p>
        </p:txBody>
      </p:sp>
      <p:sp>
        <p:nvSpPr>
          <p:cNvPr id="11" name="Rectangle 10"/>
          <p:cNvSpPr/>
          <p:nvPr/>
        </p:nvSpPr>
        <p:spPr bwMode="auto">
          <a:xfrm>
            <a:off x="51054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</a:p>
        </p:txBody>
      </p:sp>
      <p:sp>
        <p:nvSpPr>
          <p:cNvPr id="12" name="Rectangle 11"/>
          <p:cNvSpPr/>
          <p:nvPr/>
        </p:nvSpPr>
        <p:spPr bwMode="auto">
          <a:xfrm>
            <a:off x="56388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</a:p>
        </p:txBody>
      </p:sp>
      <p:sp>
        <p:nvSpPr>
          <p:cNvPr id="13" name="Rectangle 12"/>
          <p:cNvSpPr/>
          <p:nvPr/>
        </p:nvSpPr>
        <p:spPr bwMode="auto">
          <a:xfrm>
            <a:off x="61722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</a:p>
        </p:txBody>
      </p:sp>
      <p:sp>
        <p:nvSpPr>
          <p:cNvPr id="14" name="Rectangle 13"/>
          <p:cNvSpPr/>
          <p:nvPr/>
        </p:nvSpPr>
        <p:spPr bwMode="auto">
          <a:xfrm>
            <a:off x="67056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1</a:t>
            </a:r>
          </a:p>
        </p:txBody>
      </p:sp>
      <p:sp>
        <p:nvSpPr>
          <p:cNvPr id="15" name="Rectangle 14"/>
          <p:cNvSpPr/>
          <p:nvPr/>
        </p:nvSpPr>
        <p:spPr bwMode="auto">
          <a:xfrm>
            <a:off x="72390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</a:p>
        </p:txBody>
      </p:sp>
      <p:sp>
        <p:nvSpPr>
          <p:cNvPr id="20" name="Oval 19"/>
          <p:cNvSpPr/>
          <p:nvPr/>
        </p:nvSpPr>
        <p:spPr bwMode="auto">
          <a:xfrm>
            <a:off x="1447800" y="1447800"/>
            <a:ext cx="533400" cy="533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1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/>
                <a:cs typeface="Gill Sans"/>
              </a:rPr>
              <a:t>y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52400" y="1447800"/>
            <a:ext cx="1295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contains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114800" y="1371600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92100" algn="l"/>
                <a:tab pos="520700" algn="l"/>
              </a:tabLst>
            </a:pP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h</a:t>
            </a:r>
            <a:r>
              <a:rPr lang="en-US" sz="2400" b="0" i="1" kern="0" baseline="-25000" dirty="0" smtClean="0">
                <a:solidFill>
                  <a:srgbClr val="000000"/>
                </a:solidFill>
                <a:latin typeface="Gill Sans"/>
                <a:cs typeface="Gill Sans"/>
              </a:rPr>
              <a:t>1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(</a:t>
            </a: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y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) = 2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114800" y="1748135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92100" algn="l"/>
                <a:tab pos="520700" algn="l"/>
              </a:tabLst>
            </a:pP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h</a:t>
            </a:r>
            <a:r>
              <a:rPr lang="en-US" sz="2400" b="0" i="1" kern="0" baseline="-25000" dirty="0">
                <a:solidFill>
                  <a:srgbClr val="000000"/>
                </a:solidFill>
                <a:latin typeface="Gill Sans"/>
                <a:cs typeface="Gill Sans"/>
              </a:rPr>
              <a:t>2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(</a:t>
            </a: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y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) = 6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114800" y="2129135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92100" algn="l"/>
                <a:tab pos="520700" algn="l"/>
              </a:tabLst>
            </a:pP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h</a:t>
            </a:r>
            <a:r>
              <a:rPr lang="en-US" sz="2400" b="0" i="1" kern="0" baseline="-25000" dirty="0">
                <a:solidFill>
                  <a:srgbClr val="000000"/>
                </a:solidFill>
                <a:latin typeface="Gill Sans"/>
                <a:cs typeface="Gill Sans"/>
              </a:rPr>
              <a:t>3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(</a:t>
            </a: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y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) = 9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cxnSp>
        <p:nvCxnSpPr>
          <p:cNvPr id="26" name="Straight Arrow Connector 25"/>
          <p:cNvCxnSpPr/>
          <p:nvPr/>
        </p:nvCxnSpPr>
        <p:spPr bwMode="auto">
          <a:xfrm>
            <a:off x="1752600" y="2133600"/>
            <a:ext cx="381000" cy="30480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 bwMode="auto">
          <a:xfrm>
            <a:off x="1752600" y="2133600"/>
            <a:ext cx="2438400" cy="30480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 bwMode="auto">
          <a:xfrm>
            <a:off x="1752600" y="2133600"/>
            <a:ext cx="4038600" cy="30480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0" y="602998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2800" b="0" dirty="0" smtClean="0">
                <a:solidFill>
                  <a:srgbClr val="FF0000"/>
                </a:solidFill>
                <a:latin typeface="Gill Sans"/>
                <a:cs typeface="Gill Sans"/>
              </a:rPr>
              <a:t>What’s going on here?</a:t>
            </a:r>
            <a:endParaRPr lang="en-US" sz="28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grpSp>
        <p:nvGrpSpPr>
          <p:cNvPr id="39" name="Group 38"/>
          <p:cNvGrpSpPr/>
          <p:nvPr/>
        </p:nvGrpSpPr>
        <p:grpSpPr>
          <a:xfrm>
            <a:off x="5181600" y="3124200"/>
            <a:ext cx="3581400" cy="1295400"/>
            <a:chOff x="5562600" y="3200400"/>
            <a:chExt cx="3581400" cy="1295400"/>
          </a:xfrm>
        </p:grpSpPr>
        <p:sp>
          <p:nvSpPr>
            <p:cNvPr id="44" name="TextBox 43"/>
            <p:cNvSpPr txBox="1"/>
            <p:nvPr/>
          </p:nvSpPr>
          <p:spPr>
            <a:xfrm>
              <a:off x="5562600" y="3617268"/>
              <a:ext cx="3581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tabLst>
                  <a:tab pos="292100" algn="l"/>
                  <a:tab pos="520700" algn="l"/>
                </a:tabLst>
              </a:pPr>
              <a:r>
                <a:rPr lang="en-US" sz="2400" b="0" kern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AND                      = NO     </a:t>
              </a:r>
              <a:endParaRPr lang="en-US" sz="2400" b="0" dirty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  <p:sp>
          <p:nvSpPr>
            <p:cNvPr id="40" name="Double Brace 39"/>
            <p:cNvSpPr/>
            <p:nvPr/>
          </p:nvSpPr>
          <p:spPr bwMode="auto">
            <a:xfrm>
              <a:off x="6400800" y="3200400"/>
              <a:ext cx="1676400" cy="1295400"/>
            </a:xfrm>
            <a:prstGeom prst="bracePair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6629400" y="3200400"/>
              <a:ext cx="1447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tabLst>
                  <a:tab pos="292100" algn="l"/>
                  <a:tab pos="520700" algn="l"/>
                </a:tabLst>
              </a:pPr>
              <a:r>
                <a:rPr lang="en-US" sz="2400" b="0" kern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A[</a:t>
              </a:r>
              <a:r>
                <a:rPr lang="en-US" sz="2400" b="0" i="1" kern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h</a:t>
              </a:r>
              <a:r>
                <a:rPr lang="en-US" sz="2400" b="0" i="1" kern="0" baseline="-2500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1</a:t>
              </a:r>
              <a:r>
                <a:rPr lang="en-US" sz="2400" b="0" kern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(</a:t>
              </a:r>
              <a:r>
                <a:rPr lang="en-US" sz="2400" b="0" i="1" kern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y</a:t>
              </a:r>
              <a:r>
                <a:rPr lang="en-US" sz="2400" b="0" kern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)]</a:t>
              </a:r>
              <a:endParaRPr lang="en-US" sz="2400" b="0" dirty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6629400" y="3576935"/>
              <a:ext cx="1447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tabLst>
                  <a:tab pos="292100" algn="l"/>
                  <a:tab pos="520700" algn="l"/>
                </a:tabLst>
              </a:pPr>
              <a:r>
                <a:rPr lang="en-US" sz="2400" b="0" kern="0" dirty="0">
                  <a:solidFill>
                    <a:srgbClr val="000000"/>
                  </a:solidFill>
                  <a:latin typeface="Gill Sans"/>
                  <a:cs typeface="Gill Sans"/>
                </a:rPr>
                <a:t>A[</a:t>
              </a:r>
              <a:r>
                <a:rPr lang="en-US" sz="2400" b="0" i="1" kern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h</a:t>
              </a:r>
              <a:r>
                <a:rPr lang="en-US" sz="2400" b="0" i="1" kern="0" baseline="-25000" dirty="0">
                  <a:solidFill>
                    <a:srgbClr val="000000"/>
                  </a:solidFill>
                  <a:latin typeface="Gill Sans"/>
                  <a:cs typeface="Gill Sans"/>
                </a:rPr>
                <a:t>2</a:t>
              </a:r>
              <a:r>
                <a:rPr lang="en-US" sz="2400" b="0" kern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(</a:t>
              </a:r>
              <a:r>
                <a:rPr lang="en-US" sz="2400" b="0" i="1" kern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y</a:t>
              </a:r>
              <a:r>
                <a:rPr lang="en-US" sz="2400" b="0" kern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)]</a:t>
              </a:r>
              <a:endParaRPr lang="en-US" sz="2400" b="0" dirty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6629400" y="3957935"/>
              <a:ext cx="1447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tabLst>
                  <a:tab pos="292100" algn="l"/>
                  <a:tab pos="520700" algn="l"/>
                </a:tabLst>
              </a:pPr>
              <a:r>
                <a:rPr lang="en-US" sz="2400" b="0" kern="0" dirty="0">
                  <a:solidFill>
                    <a:srgbClr val="000000"/>
                  </a:solidFill>
                  <a:latin typeface="Gill Sans"/>
                  <a:cs typeface="Gill Sans"/>
                </a:rPr>
                <a:t>A[</a:t>
              </a:r>
              <a:r>
                <a:rPr lang="en-US" sz="2400" b="0" i="1" kern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h</a:t>
              </a:r>
              <a:r>
                <a:rPr lang="en-US" sz="2400" b="0" i="1" kern="0" baseline="-25000" dirty="0">
                  <a:solidFill>
                    <a:srgbClr val="000000"/>
                  </a:solidFill>
                  <a:latin typeface="Gill Sans"/>
                  <a:cs typeface="Gill Sans"/>
                </a:rPr>
                <a:t>3</a:t>
              </a:r>
              <a:r>
                <a:rPr lang="en-US" sz="2400" b="0" kern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(</a:t>
              </a:r>
              <a:r>
                <a:rPr lang="en-US" sz="2400" b="0" i="1" kern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y</a:t>
              </a:r>
              <a:r>
                <a:rPr lang="en-US" sz="2400" b="0" kern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)]</a:t>
              </a:r>
              <a:endParaRPr lang="en-US" sz="2400" b="0" dirty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0867340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Bloom Filters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Error properties: contains(</a:t>
            </a:r>
            <a:r>
              <a:rPr lang="en-US" i="1" dirty="0" smtClean="0"/>
              <a:t>x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False positives possible</a:t>
            </a:r>
          </a:p>
          <a:p>
            <a:pPr lvl="1"/>
            <a:r>
              <a:rPr lang="en-US" dirty="0" smtClean="0"/>
              <a:t>No false negatives</a:t>
            </a:r>
          </a:p>
          <a:p>
            <a:r>
              <a:rPr lang="en-US" dirty="0" smtClean="0"/>
              <a:t>Usage:</a:t>
            </a:r>
          </a:p>
          <a:p>
            <a:pPr lvl="1"/>
            <a:r>
              <a:rPr lang="en-US" dirty="0" smtClean="0"/>
              <a:t>Constraints: capacity, error probability</a:t>
            </a:r>
          </a:p>
          <a:p>
            <a:pPr lvl="1"/>
            <a:r>
              <a:rPr lang="en-US" dirty="0" smtClean="0"/>
              <a:t>Tunable parameters: size of bit vector </a:t>
            </a:r>
            <a:r>
              <a:rPr lang="en-US" i="1" dirty="0" smtClean="0"/>
              <a:t>m</a:t>
            </a:r>
            <a:r>
              <a:rPr lang="en-US" dirty="0" smtClean="0"/>
              <a:t>, number of hash functions </a:t>
            </a:r>
            <a:r>
              <a:rPr lang="en-US" i="1" dirty="0" smtClean="0"/>
              <a:t>k</a:t>
            </a:r>
            <a:endParaRPr lang="en-US" i="1" baseline="-25000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883990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Count-Min Sketches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Task: frequency estimation</a:t>
            </a:r>
          </a:p>
          <a:p>
            <a:pPr lvl="1"/>
            <a:r>
              <a:rPr lang="en-US" dirty="0" smtClean="0"/>
              <a:t>put(</a:t>
            </a:r>
            <a:r>
              <a:rPr lang="en-US" i="1" dirty="0" smtClean="0"/>
              <a:t>x</a:t>
            </a:r>
            <a:r>
              <a:rPr lang="en-US" dirty="0" smtClean="0"/>
              <a:t>) </a:t>
            </a:r>
            <a:r>
              <a:rPr lang="en-US" dirty="0"/>
              <a:t>→ </a:t>
            </a:r>
            <a:r>
              <a:rPr lang="en-US" dirty="0" smtClean="0"/>
              <a:t>increment count of </a:t>
            </a:r>
            <a:r>
              <a:rPr lang="en-US" i="1" dirty="0" smtClean="0"/>
              <a:t>x</a:t>
            </a:r>
            <a:r>
              <a:rPr lang="en-US" dirty="0" smtClean="0"/>
              <a:t> by one</a:t>
            </a:r>
          </a:p>
          <a:p>
            <a:pPr lvl="1"/>
            <a:r>
              <a:rPr lang="en-US" dirty="0" smtClean="0"/>
              <a:t>get(</a:t>
            </a:r>
            <a:r>
              <a:rPr lang="en-US" i="1" dirty="0"/>
              <a:t>x</a:t>
            </a:r>
            <a:r>
              <a:rPr lang="en-US" dirty="0" smtClean="0"/>
              <a:t>) → returns the frequency of </a:t>
            </a:r>
            <a:r>
              <a:rPr lang="en-US" i="1" dirty="0" smtClean="0"/>
              <a:t>x</a:t>
            </a:r>
            <a:endParaRPr lang="en-US" dirty="0" smtClean="0"/>
          </a:p>
          <a:p>
            <a:r>
              <a:rPr lang="en-US" dirty="0" smtClean="0"/>
              <a:t>Components</a:t>
            </a:r>
          </a:p>
          <a:p>
            <a:pPr lvl="1"/>
            <a:r>
              <a:rPr lang="en-US" i="1" dirty="0"/>
              <a:t>k</a:t>
            </a:r>
            <a:r>
              <a:rPr lang="en-US" dirty="0"/>
              <a:t> hash functions: </a:t>
            </a:r>
            <a:r>
              <a:rPr lang="en-US" i="1" dirty="0"/>
              <a:t>h</a:t>
            </a:r>
            <a:r>
              <a:rPr lang="en-US" i="1" baseline="-25000" dirty="0"/>
              <a:t>1</a:t>
            </a:r>
            <a:r>
              <a:rPr lang="en-US" dirty="0"/>
              <a:t> … </a:t>
            </a:r>
            <a:r>
              <a:rPr lang="en-US" i="1" dirty="0"/>
              <a:t>h</a:t>
            </a:r>
            <a:r>
              <a:rPr lang="en-US" i="1" baseline="-25000" dirty="0"/>
              <a:t>k</a:t>
            </a:r>
          </a:p>
          <a:p>
            <a:pPr lvl="1"/>
            <a:r>
              <a:rPr lang="en-US" i="1" dirty="0" smtClean="0"/>
              <a:t>m </a:t>
            </a:r>
            <a:r>
              <a:rPr lang="en-US" dirty="0" smtClean="0"/>
              <a:t>by</a:t>
            </a:r>
            <a:r>
              <a:rPr lang="en-US" i="1" dirty="0" smtClean="0"/>
              <a:t> k</a:t>
            </a:r>
            <a:r>
              <a:rPr lang="en-US" dirty="0" smtClean="0"/>
              <a:t> array of counters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grpSp>
        <p:nvGrpSpPr>
          <p:cNvPr id="63" name="Group 62"/>
          <p:cNvGrpSpPr/>
          <p:nvPr/>
        </p:nvGrpSpPr>
        <p:grpSpPr>
          <a:xfrm>
            <a:off x="685800" y="3733800"/>
            <a:ext cx="7010400" cy="2743200"/>
            <a:chOff x="685800" y="3733800"/>
            <a:chExt cx="7010400" cy="2743200"/>
          </a:xfrm>
        </p:grpSpPr>
        <p:sp>
          <p:nvSpPr>
            <p:cNvPr id="4" name="Rectangle 3"/>
            <p:cNvSpPr/>
            <p:nvPr/>
          </p:nvSpPr>
          <p:spPr bwMode="auto">
            <a:xfrm>
              <a:off x="13716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5" name="Rectangle 4"/>
            <p:cNvSpPr/>
            <p:nvPr/>
          </p:nvSpPr>
          <p:spPr bwMode="auto">
            <a:xfrm>
              <a:off x="19050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6" name="Rectangle 5"/>
            <p:cNvSpPr/>
            <p:nvPr/>
          </p:nvSpPr>
          <p:spPr bwMode="auto">
            <a:xfrm>
              <a:off x="24384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7" name="Rectangle 6"/>
            <p:cNvSpPr/>
            <p:nvPr/>
          </p:nvSpPr>
          <p:spPr bwMode="auto">
            <a:xfrm>
              <a:off x="29718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8" name="Rectangle 7"/>
            <p:cNvSpPr/>
            <p:nvPr/>
          </p:nvSpPr>
          <p:spPr bwMode="auto">
            <a:xfrm>
              <a:off x="35052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9" name="Rectangle 8"/>
            <p:cNvSpPr/>
            <p:nvPr/>
          </p:nvSpPr>
          <p:spPr bwMode="auto">
            <a:xfrm>
              <a:off x="40386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0" name="Rectangle 9"/>
            <p:cNvSpPr/>
            <p:nvPr/>
          </p:nvSpPr>
          <p:spPr bwMode="auto">
            <a:xfrm>
              <a:off x="45720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1" name="Rectangle 10"/>
            <p:cNvSpPr/>
            <p:nvPr/>
          </p:nvSpPr>
          <p:spPr bwMode="auto">
            <a:xfrm>
              <a:off x="51054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2" name="Rectangle 11"/>
            <p:cNvSpPr/>
            <p:nvPr/>
          </p:nvSpPr>
          <p:spPr bwMode="auto">
            <a:xfrm>
              <a:off x="56388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3" name="Rectangle 12"/>
            <p:cNvSpPr/>
            <p:nvPr/>
          </p:nvSpPr>
          <p:spPr bwMode="auto">
            <a:xfrm>
              <a:off x="61722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4" name="Rectangle 13"/>
            <p:cNvSpPr/>
            <p:nvPr/>
          </p:nvSpPr>
          <p:spPr bwMode="auto">
            <a:xfrm>
              <a:off x="67056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5" name="Rectangle 14"/>
            <p:cNvSpPr/>
            <p:nvPr/>
          </p:nvSpPr>
          <p:spPr bwMode="auto">
            <a:xfrm>
              <a:off x="72390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6" name="Rectangle 15"/>
            <p:cNvSpPr/>
            <p:nvPr/>
          </p:nvSpPr>
          <p:spPr bwMode="auto">
            <a:xfrm>
              <a:off x="13716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7" name="Rectangle 16"/>
            <p:cNvSpPr/>
            <p:nvPr/>
          </p:nvSpPr>
          <p:spPr bwMode="auto">
            <a:xfrm>
              <a:off x="19050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8" name="Rectangle 17"/>
            <p:cNvSpPr/>
            <p:nvPr/>
          </p:nvSpPr>
          <p:spPr bwMode="auto">
            <a:xfrm>
              <a:off x="24384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9" name="Rectangle 18"/>
            <p:cNvSpPr/>
            <p:nvPr/>
          </p:nvSpPr>
          <p:spPr bwMode="auto">
            <a:xfrm>
              <a:off x="29718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0" name="Rectangle 19"/>
            <p:cNvSpPr/>
            <p:nvPr/>
          </p:nvSpPr>
          <p:spPr bwMode="auto">
            <a:xfrm>
              <a:off x="35052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1" name="Rectangle 20"/>
            <p:cNvSpPr/>
            <p:nvPr/>
          </p:nvSpPr>
          <p:spPr bwMode="auto">
            <a:xfrm>
              <a:off x="40386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2" name="Rectangle 21"/>
            <p:cNvSpPr/>
            <p:nvPr/>
          </p:nvSpPr>
          <p:spPr bwMode="auto">
            <a:xfrm>
              <a:off x="45720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3" name="Rectangle 22"/>
            <p:cNvSpPr/>
            <p:nvPr/>
          </p:nvSpPr>
          <p:spPr bwMode="auto">
            <a:xfrm>
              <a:off x="51054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4" name="Rectangle 23"/>
            <p:cNvSpPr/>
            <p:nvPr/>
          </p:nvSpPr>
          <p:spPr bwMode="auto">
            <a:xfrm>
              <a:off x="56388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5" name="Rectangle 24"/>
            <p:cNvSpPr/>
            <p:nvPr/>
          </p:nvSpPr>
          <p:spPr bwMode="auto">
            <a:xfrm>
              <a:off x="61722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6" name="Rectangle 25"/>
            <p:cNvSpPr/>
            <p:nvPr/>
          </p:nvSpPr>
          <p:spPr bwMode="auto">
            <a:xfrm>
              <a:off x="67056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7" name="Rectangle 26"/>
            <p:cNvSpPr/>
            <p:nvPr/>
          </p:nvSpPr>
          <p:spPr bwMode="auto">
            <a:xfrm>
              <a:off x="72390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8" name="Rectangle 27"/>
            <p:cNvSpPr/>
            <p:nvPr/>
          </p:nvSpPr>
          <p:spPr bwMode="auto">
            <a:xfrm>
              <a:off x="13716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9" name="Rectangle 28"/>
            <p:cNvSpPr/>
            <p:nvPr/>
          </p:nvSpPr>
          <p:spPr bwMode="auto">
            <a:xfrm>
              <a:off x="19050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0" name="Rectangle 29"/>
            <p:cNvSpPr/>
            <p:nvPr/>
          </p:nvSpPr>
          <p:spPr bwMode="auto">
            <a:xfrm>
              <a:off x="24384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1" name="Rectangle 30"/>
            <p:cNvSpPr/>
            <p:nvPr/>
          </p:nvSpPr>
          <p:spPr bwMode="auto">
            <a:xfrm>
              <a:off x="29718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2" name="Rectangle 31"/>
            <p:cNvSpPr/>
            <p:nvPr/>
          </p:nvSpPr>
          <p:spPr bwMode="auto">
            <a:xfrm>
              <a:off x="35052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3" name="Rectangle 32"/>
            <p:cNvSpPr/>
            <p:nvPr/>
          </p:nvSpPr>
          <p:spPr bwMode="auto">
            <a:xfrm>
              <a:off x="40386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4" name="Rectangle 33"/>
            <p:cNvSpPr/>
            <p:nvPr/>
          </p:nvSpPr>
          <p:spPr bwMode="auto">
            <a:xfrm>
              <a:off x="45720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5" name="Rectangle 34"/>
            <p:cNvSpPr/>
            <p:nvPr/>
          </p:nvSpPr>
          <p:spPr bwMode="auto">
            <a:xfrm>
              <a:off x="51054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6" name="Rectangle 35"/>
            <p:cNvSpPr/>
            <p:nvPr/>
          </p:nvSpPr>
          <p:spPr bwMode="auto">
            <a:xfrm>
              <a:off x="56388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7" name="Rectangle 36"/>
            <p:cNvSpPr/>
            <p:nvPr/>
          </p:nvSpPr>
          <p:spPr bwMode="auto">
            <a:xfrm>
              <a:off x="61722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8" name="Rectangle 37"/>
            <p:cNvSpPr/>
            <p:nvPr/>
          </p:nvSpPr>
          <p:spPr bwMode="auto">
            <a:xfrm>
              <a:off x="67056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9" name="Rectangle 38"/>
            <p:cNvSpPr/>
            <p:nvPr/>
          </p:nvSpPr>
          <p:spPr bwMode="auto">
            <a:xfrm>
              <a:off x="72390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0" name="Rectangle 39"/>
            <p:cNvSpPr/>
            <p:nvPr/>
          </p:nvSpPr>
          <p:spPr bwMode="auto">
            <a:xfrm>
              <a:off x="13716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1" name="Rectangle 40"/>
            <p:cNvSpPr/>
            <p:nvPr/>
          </p:nvSpPr>
          <p:spPr bwMode="auto">
            <a:xfrm>
              <a:off x="19050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2" name="Rectangle 41"/>
            <p:cNvSpPr/>
            <p:nvPr/>
          </p:nvSpPr>
          <p:spPr bwMode="auto">
            <a:xfrm>
              <a:off x="24384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3" name="Rectangle 42"/>
            <p:cNvSpPr/>
            <p:nvPr/>
          </p:nvSpPr>
          <p:spPr bwMode="auto">
            <a:xfrm>
              <a:off x="29718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4" name="Rectangle 43"/>
            <p:cNvSpPr/>
            <p:nvPr/>
          </p:nvSpPr>
          <p:spPr bwMode="auto">
            <a:xfrm>
              <a:off x="35052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5" name="Rectangle 44"/>
            <p:cNvSpPr/>
            <p:nvPr/>
          </p:nvSpPr>
          <p:spPr bwMode="auto">
            <a:xfrm>
              <a:off x="40386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6" name="Rectangle 45"/>
            <p:cNvSpPr/>
            <p:nvPr/>
          </p:nvSpPr>
          <p:spPr bwMode="auto">
            <a:xfrm>
              <a:off x="45720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7" name="Rectangle 46"/>
            <p:cNvSpPr/>
            <p:nvPr/>
          </p:nvSpPr>
          <p:spPr bwMode="auto">
            <a:xfrm>
              <a:off x="51054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8" name="Rectangle 47"/>
            <p:cNvSpPr/>
            <p:nvPr/>
          </p:nvSpPr>
          <p:spPr bwMode="auto">
            <a:xfrm>
              <a:off x="56388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9" name="Rectangle 48"/>
            <p:cNvSpPr/>
            <p:nvPr/>
          </p:nvSpPr>
          <p:spPr bwMode="auto">
            <a:xfrm>
              <a:off x="61722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50" name="Rectangle 49"/>
            <p:cNvSpPr/>
            <p:nvPr/>
          </p:nvSpPr>
          <p:spPr bwMode="auto">
            <a:xfrm>
              <a:off x="67056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51" name="Rectangle 50"/>
            <p:cNvSpPr/>
            <p:nvPr/>
          </p:nvSpPr>
          <p:spPr bwMode="auto">
            <a:xfrm>
              <a:off x="72390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cxnSp>
          <p:nvCxnSpPr>
            <p:cNvPr id="52" name="Straight Arrow Connector 51"/>
            <p:cNvCxnSpPr/>
            <p:nvPr/>
          </p:nvCxnSpPr>
          <p:spPr bwMode="auto">
            <a:xfrm>
              <a:off x="1295400" y="4114800"/>
              <a:ext cx="6400800" cy="0"/>
            </a:xfrm>
            <a:prstGeom prst="straightConnector1">
              <a:avLst/>
            </a:prstGeom>
            <a:ln>
              <a:headEnd type="arrow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Straight Arrow Connector 57"/>
            <p:cNvCxnSpPr/>
            <p:nvPr/>
          </p:nvCxnSpPr>
          <p:spPr bwMode="auto">
            <a:xfrm>
              <a:off x="1143000" y="4343400"/>
              <a:ext cx="0" cy="2133600"/>
            </a:xfrm>
            <a:prstGeom prst="straightConnector1">
              <a:avLst/>
            </a:prstGeom>
            <a:ln>
              <a:headEnd type="arrow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61" name="TextBox 60"/>
            <p:cNvSpPr txBox="1"/>
            <p:nvPr/>
          </p:nvSpPr>
          <p:spPr>
            <a:xfrm>
              <a:off x="3886200" y="3733800"/>
              <a:ext cx="12954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tabLst>
                  <a:tab pos="292100" algn="l"/>
                  <a:tab pos="520700" algn="l"/>
                </a:tabLst>
              </a:pPr>
              <a:r>
                <a:rPr lang="en-US" sz="2000" b="0" i="1" dirty="0" smtClean="0">
                  <a:solidFill>
                    <a:schemeClr val="bg1"/>
                  </a:solidFill>
                  <a:latin typeface="Gill Sans"/>
                  <a:cs typeface="Gill Sans"/>
                </a:rPr>
                <a:t>m</a:t>
              </a:r>
              <a:endParaRPr lang="en-US" sz="2000" b="0" i="1" dirty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685800" y="5162490"/>
              <a:ext cx="5334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tabLst>
                  <a:tab pos="292100" algn="l"/>
                  <a:tab pos="520700" algn="l"/>
                </a:tabLst>
              </a:pPr>
              <a:r>
                <a:rPr lang="en-US" sz="2000" b="0" i="1" dirty="0" smtClean="0">
                  <a:solidFill>
                    <a:schemeClr val="bg1"/>
                  </a:solidFill>
                  <a:latin typeface="Gill Sans"/>
                  <a:cs typeface="Gill Sans"/>
                </a:rPr>
                <a:t>k</a:t>
              </a:r>
              <a:endParaRPr lang="en-US" sz="2000" b="0" i="1" dirty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0780955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0" y="1752600"/>
            <a:ext cx="91440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4800" b="0" dirty="0" smtClean="0">
                <a:solidFill>
                  <a:schemeClr val="bg1"/>
                </a:solidFill>
                <a:latin typeface="Gill Sans"/>
                <a:cs typeface="Gill Sans"/>
              </a:rPr>
              <a:t>real-time</a:t>
            </a:r>
            <a:r>
              <a:rPr lang="en-US" sz="2800" b="0" dirty="0" smtClean="0">
                <a:solidFill>
                  <a:schemeClr val="bg1"/>
                </a:solidFill>
                <a:latin typeface="Gill Sans"/>
                <a:cs typeface="Gill Sans"/>
              </a:rPr>
              <a:t> </a:t>
            </a:r>
          </a:p>
          <a:p>
            <a:pPr algn="ctr">
              <a:tabLst>
                <a:tab pos="292100" algn="l"/>
                <a:tab pos="520700" algn="l"/>
              </a:tabLst>
            </a:pPr>
            <a:r>
              <a:rPr lang="en-US" sz="2800" b="0" dirty="0" smtClean="0">
                <a:solidFill>
                  <a:schemeClr val="bg1"/>
                </a:solidFill>
                <a:latin typeface="Gill Sans"/>
                <a:cs typeface="Gill Sans"/>
              </a:rPr>
              <a:t>vs. </a:t>
            </a:r>
          </a:p>
          <a:p>
            <a:pPr algn="ctr">
              <a:tabLst>
                <a:tab pos="292100" algn="l"/>
                <a:tab pos="520700" algn="l"/>
              </a:tabLst>
            </a:pPr>
            <a:r>
              <a:rPr lang="en-US" sz="4800" b="0" dirty="0" smtClean="0">
                <a:solidFill>
                  <a:schemeClr val="bg1"/>
                </a:solidFill>
                <a:latin typeface="Gill Sans"/>
                <a:cs typeface="Gill Sans"/>
              </a:rPr>
              <a:t>online </a:t>
            </a:r>
          </a:p>
          <a:p>
            <a:pPr algn="ctr">
              <a:tabLst>
                <a:tab pos="292100" algn="l"/>
                <a:tab pos="520700" algn="l"/>
              </a:tabLst>
            </a:pPr>
            <a:r>
              <a:rPr lang="en-US" sz="2800" b="0" dirty="0" smtClean="0">
                <a:solidFill>
                  <a:schemeClr val="bg1"/>
                </a:solidFill>
                <a:latin typeface="Gill Sans"/>
                <a:cs typeface="Gill Sans"/>
              </a:rPr>
              <a:t>vs. </a:t>
            </a:r>
          </a:p>
          <a:p>
            <a:pPr algn="ctr">
              <a:tabLst>
                <a:tab pos="292100" algn="l"/>
                <a:tab pos="520700" algn="l"/>
              </a:tabLst>
            </a:pPr>
            <a:r>
              <a:rPr lang="en-US" sz="4800" b="0" dirty="0" smtClean="0">
                <a:solidFill>
                  <a:schemeClr val="bg1"/>
                </a:solidFill>
                <a:latin typeface="Gill Sans"/>
                <a:cs typeface="Gill Sans"/>
              </a:rPr>
              <a:t>streaming</a:t>
            </a:r>
            <a:endParaRPr lang="en-US" sz="48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48954171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Count-Min Sketches: put</a:t>
            </a:r>
            <a:endParaRPr lang="en-US" dirty="0"/>
          </a:p>
        </p:txBody>
      </p:sp>
      <p:grpSp>
        <p:nvGrpSpPr>
          <p:cNvPr id="63" name="Group 62"/>
          <p:cNvGrpSpPr/>
          <p:nvPr/>
        </p:nvGrpSpPr>
        <p:grpSpPr>
          <a:xfrm>
            <a:off x="1371600" y="4343400"/>
            <a:ext cx="6324600" cy="2057400"/>
            <a:chOff x="1371600" y="4343400"/>
            <a:chExt cx="6324600" cy="2057400"/>
          </a:xfrm>
        </p:grpSpPr>
        <p:sp>
          <p:nvSpPr>
            <p:cNvPr id="4" name="Rectangle 3"/>
            <p:cNvSpPr/>
            <p:nvPr/>
          </p:nvSpPr>
          <p:spPr bwMode="auto">
            <a:xfrm>
              <a:off x="13716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5" name="Rectangle 4"/>
            <p:cNvSpPr/>
            <p:nvPr/>
          </p:nvSpPr>
          <p:spPr bwMode="auto">
            <a:xfrm>
              <a:off x="19050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6" name="Rectangle 5"/>
            <p:cNvSpPr/>
            <p:nvPr/>
          </p:nvSpPr>
          <p:spPr bwMode="auto">
            <a:xfrm>
              <a:off x="24384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7" name="Rectangle 6"/>
            <p:cNvSpPr/>
            <p:nvPr/>
          </p:nvSpPr>
          <p:spPr bwMode="auto">
            <a:xfrm>
              <a:off x="29718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8" name="Rectangle 7"/>
            <p:cNvSpPr/>
            <p:nvPr/>
          </p:nvSpPr>
          <p:spPr bwMode="auto">
            <a:xfrm>
              <a:off x="35052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9" name="Rectangle 8"/>
            <p:cNvSpPr/>
            <p:nvPr/>
          </p:nvSpPr>
          <p:spPr bwMode="auto">
            <a:xfrm>
              <a:off x="40386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0" name="Rectangle 9"/>
            <p:cNvSpPr/>
            <p:nvPr/>
          </p:nvSpPr>
          <p:spPr bwMode="auto">
            <a:xfrm>
              <a:off x="45720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1" name="Rectangle 10"/>
            <p:cNvSpPr/>
            <p:nvPr/>
          </p:nvSpPr>
          <p:spPr bwMode="auto">
            <a:xfrm>
              <a:off x="51054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2" name="Rectangle 11"/>
            <p:cNvSpPr/>
            <p:nvPr/>
          </p:nvSpPr>
          <p:spPr bwMode="auto">
            <a:xfrm>
              <a:off x="56388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3" name="Rectangle 12"/>
            <p:cNvSpPr/>
            <p:nvPr/>
          </p:nvSpPr>
          <p:spPr bwMode="auto">
            <a:xfrm>
              <a:off x="61722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4" name="Rectangle 13"/>
            <p:cNvSpPr/>
            <p:nvPr/>
          </p:nvSpPr>
          <p:spPr bwMode="auto">
            <a:xfrm>
              <a:off x="67056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5" name="Rectangle 14"/>
            <p:cNvSpPr/>
            <p:nvPr/>
          </p:nvSpPr>
          <p:spPr bwMode="auto">
            <a:xfrm>
              <a:off x="72390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6" name="Rectangle 15"/>
            <p:cNvSpPr/>
            <p:nvPr/>
          </p:nvSpPr>
          <p:spPr bwMode="auto">
            <a:xfrm>
              <a:off x="13716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7" name="Rectangle 16"/>
            <p:cNvSpPr/>
            <p:nvPr/>
          </p:nvSpPr>
          <p:spPr bwMode="auto">
            <a:xfrm>
              <a:off x="19050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8" name="Rectangle 17"/>
            <p:cNvSpPr/>
            <p:nvPr/>
          </p:nvSpPr>
          <p:spPr bwMode="auto">
            <a:xfrm>
              <a:off x="24384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9" name="Rectangle 18"/>
            <p:cNvSpPr/>
            <p:nvPr/>
          </p:nvSpPr>
          <p:spPr bwMode="auto">
            <a:xfrm>
              <a:off x="29718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0" name="Rectangle 19"/>
            <p:cNvSpPr/>
            <p:nvPr/>
          </p:nvSpPr>
          <p:spPr bwMode="auto">
            <a:xfrm>
              <a:off x="35052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1" name="Rectangle 20"/>
            <p:cNvSpPr/>
            <p:nvPr/>
          </p:nvSpPr>
          <p:spPr bwMode="auto">
            <a:xfrm>
              <a:off x="40386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2" name="Rectangle 21"/>
            <p:cNvSpPr/>
            <p:nvPr/>
          </p:nvSpPr>
          <p:spPr bwMode="auto">
            <a:xfrm>
              <a:off x="45720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3" name="Rectangle 22"/>
            <p:cNvSpPr/>
            <p:nvPr/>
          </p:nvSpPr>
          <p:spPr bwMode="auto">
            <a:xfrm>
              <a:off x="51054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4" name="Rectangle 23"/>
            <p:cNvSpPr/>
            <p:nvPr/>
          </p:nvSpPr>
          <p:spPr bwMode="auto">
            <a:xfrm>
              <a:off x="56388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5" name="Rectangle 24"/>
            <p:cNvSpPr/>
            <p:nvPr/>
          </p:nvSpPr>
          <p:spPr bwMode="auto">
            <a:xfrm>
              <a:off x="61722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6" name="Rectangle 25"/>
            <p:cNvSpPr/>
            <p:nvPr/>
          </p:nvSpPr>
          <p:spPr bwMode="auto">
            <a:xfrm>
              <a:off x="67056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7" name="Rectangle 26"/>
            <p:cNvSpPr/>
            <p:nvPr/>
          </p:nvSpPr>
          <p:spPr bwMode="auto">
            <a:xfrm>
              <a:off x="72390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8" name="Rectangle 27"/>
            <p:cNvSpPr/>
            <p:nvPr/>
          </p:nvSpPr>
          <p:spPr bwMode="auto">
            <a:xfrm>
              <a:off x="13716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9" name="Rectangle 28"/>
            <p:cNvSpPr/>
            <p:nvPr/>
          </p:nvSpPr>
          <p:spPr bwMode="auto">
            <a:xfrm>
              <a:off x="19050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0" name="Rectangle 29"/>
            <p:cNvSpPr/>
            <p:nvPr/>
          </p:nvSpPr>
          <p:spPr bwMode="auto">
            <a:xfrm>
              <a:off x="24384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1" name="Rectangle 30"/>
            <p:cNvSpPr/>
            <p:nvPr/>
          </p:nvSpPr>
          <p:spPr bwMode="auto">
            <a:xfrm>
              <a:off x="29718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2" name="Rectangle 31"/>
            <p:cNvSpPr/>
            <p:nvPr/>
          </p:nvSpPr>
          <p:spPr bwMode="auto">
            <a:xfrm>
              <a:off x="35052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3" name="Rectangle 32"/>
            <p:cNvSpPr/>
            <p:nvPr/>
          </p:nvSpPr>
          <p:spPr bwMode="auto">
            <a:xfrm>
              <a:off x="40386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4" name="Rectangle 33"/>
            <p:cNvSpPr/>
            <p:nvPr/>
          </p:nvSpPr>
          <p:spPr bwMode="auto">
            <a:xfrm>
              <a:off x="45720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5" name="Rectangle 34"/>
            <p:cNvSpPr/>
            <p:nvPr/>
          </p:nvSpPr>
          <p:spPr bwMode="auto">
            <a:xfrm>
              <a:off x="51054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6" name="Rectangle 35"/>
            <p:cNvSpPr/>
            <p:nvPr/>
          </p:nvSpPr>
          <p:spPr bwMode="auto">
            <a:xfrm>
              <a:off x="56388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7" name="Rectangle 36"/>
            <p:cNvSpPr/>
            <p:nvPr/>
          </p:nvSpPr>
          <p:spPr bwMode="auto">
            <a:xfrm>
              <a:off x="61722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8" name="Rectangle 37"/>
            <p:cNvSpPr/>
            <p:nvPr/>
          </p:nvSpPr>
          <p:spPr bwMode="auto">
            <a:xfrm>
              <a:off x="67056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9" name="Rectangle 38"/>
            <p:cNvSpPr/>
            <p:nvPr/>
          </p:nvSpPr>
          <p:spPr bwMode="auto">
            <a:xfrm>
              <a:off x="72390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0" name="Rectangle 39"/>
            <p:cNvSpPr/>
            <p:nvPr/>
          </p:nvSpPr>
          <p:spPr bwMode="auto">
            <a:xfrm>
              <a:off x="13716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1" name="Rectangle 40"/>
            <p:cNvSpPr/>
            <p:nvPr/>
          </p:nvSpPr>
          <p:spPr bwMode="auto">
            <a:xfrm>
              <a:off x="19050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2" name="Rectangle 41"/>
            <p:cNvSpPr/>
            <p:nvPr/>
          </p:nvSpPr>
          <p:spPr bwMode="auto">
            <a:xfrm>
              <a:off x="24384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3" name="Rectangle 42"/>
            <p:cNvSpPr/>
            <p:nvPr/>
          </p:nvSpPr>
          <p:spPr bwMode="auto">
            <a:xfrm>
              <a:off x="29718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4" name="Rectangle 43"/>
            <p:cNvSpPr/>
            <p:nvPr/>
          </p:nvSpPr>
          <p:spPr bwMode="auto">
            <a:xfrm>
              <a:off x="35052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5" name="Rectangle 44"/>
            <p:cNvSpPr/>
            <p:nvPr/>
          </p:nvSpPr>
          <p:spPr bwMode="auto">
            <a:xfrm>
              <a:off x="40386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6" name="Rectangle 45"/>
            <p:cNvSpPr/>
            <p:nvPr/>
          </p:nvSpPr>
          <p:spPr bwMode="auto">
            <a:xfrm>
              <a:off x="45720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7" name="Rectangle 46"/>
            <p:cNvSpPr/>
            <p:nvPr/>
          </p:nvSpPr>
          <p:spPr bwMode="auto">
            <a:xfrm>
              <a:off x="51054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8" name="Rectangle 47"/>
            <p:cNvSpPr/>
            <p:nvPr/>
          </p:nvSpPr>
          <p:spPr bwMode="auto">
            <a:xfrm>
              <a:off x="56388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9" name="Rectangle 48"/>
            <p:cNvSpPr/>
            <p:nvPr/>
          </p:nvSpPr>
          <p:spPr bwMode="auto">
            <a:xfrm>
              <a:off x="61722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50" name="Rectangle 49"/>
            <p:cNvSpPr/>
            <p:nvPr/>
          </p:nvSpPr>
          <p:spPr bwMode="auto">
            <a:xfrm>
              <a:off x="67056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51" name="Rectangle 50"/>
            <p:cNvSpPr/>
            <p:nvPr/>
          </p:nvSpPr>
          <p:spPr bwMode="auto">
            <a:xfrm>
              <a:off x="72390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</p:grpSp>
      <p:sp>
        <p:nvSpPr>
          <p:cNvPr id="59" name="Oval 58"/>
          <p:cNvSpPr/>
          <p:nvPr/>
        </p:nvSpPr>
        <p:spPr bwMode="auto">
          <a:xfrm>
            <a:off x="1447800" y="1447800"/>
            <a:ext cx="533400" cy="533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1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/>
                <a:cs typeface="Gill Sans"/>
              </a:rPr>
              <a:t>x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609600" y="1447800"/>
            <a:ext cx="838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put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4114800" y="1371600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92100" algn="l"/>
                <a:tab pos="520700" algn="l"/>
              </a:tabLst>
            </a:pP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h</a:t>
            </a:r>
            <a:r>
              <a:rPr lang="en-US" sz="2400" b="0" i="1" kern="0" baseline="-25000" dirty="0" smtClean="0">
                <a:solidFill>
                  <a:srgbClr val="000000"/>
                </a:solidFill>
                <a:latin typeface="Gill Sans"/>
                <a:cs typeface="Gill Sans"/>
              </a:rPr>
              <a:t>1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(</a:t>
            </a: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x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) = 2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4114800" y="1748135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92100" algn="l"/>
                <a:tab pos="520700" algn="l"/>
              </a:tabLst>
            </a:pP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h</a:t>
            </a:r>
            <a:r>
              <a:rPr lang="en-US" sz="2400" b="0" i="1" kern="0" baseline="-25000" dirty="0">
                <a:solidFill>
                  <a:srgbClr val="000000"/>
                </a:solidFill>
                <a:latin typeface="Gill Sans"/>
                <a:cs typeface="Gill Sans"/>
              </a:rPr>
              <a:t>2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(</a:t>
            </a: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x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) = 5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4114800" y="2129135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92100" algn="l"/>
                <a:tab pos="520700" algn="l"/>
              </a:tabLst>
            </a:pP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h</a:t>
            </a:r>
            <a:r>
              <a:rPr lang="en-US" sz="2400" b="0" i="1" kern="0" baseline="-25000" dirty="0">
                <a:solidFill>
                  <a:srgbClr val="000000"/>
                </a:solidFill>
                <a:latin typeface="Gill Sans"/>
                <a:cs typeface="Gill Sans"/>
              </a:rPr>
              <a:t>3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(</a:t>
            </a: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x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) = 11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cxnSp>
        <p:nvCxnSpPr>
          <p:cNvPr id="67" name="Straight Arrow Connector 66"/>
          <p:cNvCxnSpPr/>
          <p:nvPr/>
        </p:nvCxnSpPr>
        <p:spPr bwMode="auto">
          <a:xfrm>
            <a:off x="1752600" y="2133600"/>
            <a:ext cx="304800" cy="22860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 bwMode="auto">
          <a:xfrm>
            <a:off x="1752600" y="2133600"/>
            <a:ext cx="1905000" cy="28194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 bwMode="auto">
          <a:xfrm>
            <a:off x="1752600" y="2133600"/>
            <a:ext cx="5029200" cy="33528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4114800" y="2510135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92100" algn="l"/>
                <a:tab pos="520700" algn="l"/>
              </a:tabLst>
            </a:pP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h</a:t>
            </a:r>
            <a:r>
              <a:rPr lang="en-US" sz="2400" b="0" i="1" kern="0" baseline="-25000" dirty="0" smtClean="0">
                <a:solidFill>
                  <a:srgbClr val="000000"/>
                </a:solidFill>
                <a:latin typeface="Gill Sans"/>
                <a:cs typeface="Gill Sans"/>
              </a:rPr>
              <a:t>4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(</a:t>
            </a: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x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) = 4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cxnSp>
        <p:nvCxnSpPr>
          <p:cNvPr id="71" name="Straight Arrow Connector 70"/>
          <p:cNvCxnSpPr/>
          <p:nvPr/>
        </p:nvCxnSpPr>
        <p:spPr bwMode="auto">
          <a:xfrm>
            <a:off x="1752600" y="2133600"/>
            <a:ext cx="1371600" cy="39624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984549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60" grpId="0"/>
      <p:bldP spid="64" grpId="0"/>
      <p:bldP spid="65" grpId="0"/>
      <p:bldP spid="66" grpId="0"/>
      <p:bldP spid="70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Count-Min Sketches: put</a:t>
            </a:r>
            <a:endParaRPr lang="en-US" dirty="0"/>
          </a:p>
        </p:txBody>
      </p:sp>
      <p:grpSp>
        <p:nvGrpSpPr>
          <p:cNvPr id="63" name="Group 62"/>
          <p:cNvGrpSpPr/>
          <p:nvPr/>
        </p:nvGrpSpPr>
        <p:grpSpPr>
          <a:xfrm>
            <a:off x="1371600" y="4343400"/>
            <a:ext cx="6324600" cy="2057400"/>
            <a:chOff x="1371600" y="4343400"/>
            <a:chExt cx="6324600" cy="2057400"/>
          </a:xfrm>
        </p:grpSpPr>
        <p:sp>
          <p:nvSpPr>
            <p:cNvPr id="4" name="Rectangle 3"/>
            <p:cNvSpPr/>
            <p:nvPr/>
          </p:nvSpPr>
          <p:spPr bwMode="auto">
            <a:xfrm>
              <a:off x="13716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5" name="Rectangle 4"/>
            <p:cNvSpPr/>
            <p:nvPr/>
          </p:nvSpPr>
          <p:spPr bwMode="auto">
            <a:xfrm>
              <a:off x="19050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1</a:t>
              </a:r>
            </a:p>
          </p:txBody>
        </p:sp>
        <p:sp>
          <p:nvSpPr>
            <p:cNvPr id="6" name="Rectangle 5"/>
            <p:cNvSpPr/>
            <p:nvPr/>
          </p:nvSpPr>
          <p:spPr bwMode="auto">
            <a:xfrm>
              <a:off x="24384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7" name="Rectangle 6"/>
            <p:cNvSpPr/>
            <p:nvPr/>
          </p:nvSpPr>
          <p:spPr bwMode="auto">
            <a:xfrm>
              <a:off x="29718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8" name="Rectangle 7"/>
            <p:cNvSpPr/>
            <p:nvPr/>
          </p:nvSpPr>
          <p:spPr bwMode="auto">
            <a:xfrm>
              <a:off x="35052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9" name="Rectangle 8"/>
            <p:cNvSpPr/>
            <p:nvPr/>
          </p:nvSpPr>
          <p:spPr bwMode="auto">
            <a:xfrm>
              <a:off x="40386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0" name="Rectangle 9"/>
            <p:cNvSpPr/>
            <p:nvPr/>
          </p:nvSpPr>
          <p:spPr bwMode="auto">
            <a:xfrm>
              <a:off x="45720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1" name="Rectangle 10"/>
            <p:cNvSpPr/>
            <p:nvPr/>
          </p:nvSpPr>
          <p:spPr bwMode="auto">
            <a:xfrm>
              <a:off x="51054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2" name="Rectangle 11"/>
            <p:cNvSpPr/>
            <p:nvPr/>
          </p:nvSpPr>
          <p:spPr bwMode="auto">
            <a:xfrm>
              <a:off x="56388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3" name="Rectangle 12"/>
            <p:cNvSpPr/>
            <p:nvPr/>
          </p:nvSpPr>
          <p:spPr bwMode="auto">
            <a:xfrm>
              <a:off x="61722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4" name="Rectangle 13"/>
            <p:cNvSpPr/>
            <p:nvPr/>
          </p:nvSpPr>
          <p:spPr bwMode="auto">
            <a:xfrm>
              <a:off x="67056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5" name="Rectangle 14"/>
            <p:cNvSpPr/>
            <p:nvPr/>
          </p:nvSpPr>
          <p:spPr bwMode="auto">
            <a:xfrm>
              <a:off x="72390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6" name="Rectangle 15"/>
            <p:cNvSpPr/>
            <p:nvPr/>
          </p:nvSpPr>
          <p:spPr bwMode="auto">
            <a:xfrm>
              <a:off x="13716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7" name="Rectangle 16"/>
            <p:cNvSpPr/>
            <p:nvPr/>
          </p:nvSpPr>
          <p:spPr bwMode="auto">
            <a:xfrm>
              <a:off x="19050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8" name="Rectangle 17"/>
            <p:cNvSpPr/>
            <p:nvPr/>
          </p:nvSpPr>
          <p:spPr bwMode="auto">
            <a:xfrm>
              <a:off x="24384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9" name="Rectangle 18"/>
            <p:cNvSpPr/>
            <p:nvPr/>
          </p:nvSpPr>
          <p:spPr bwMode="auto">
            <a:xfrm>
              <a:off x="29718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0" name="Rectangle 19"/>
            <p:cNvSpPr/>
            <p:nvPr/>
          </p:nvSpPr>
          <p:spPr bwMode="auto">
            <a:xfrm>
              <a:off x="35052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1</a:t>
              </a:r>
            </a:p>
          </p:txBody>
        </p:sp>
        <p:sp>
          <p:nvSpPr>
            <p:cNvPr id="21" name="Rectangle 20"/>
            <p:cNvSpPr/>
            <p:nvPr/>
          </p:nvSpPr>
          <p:spPr bwMode="auto">
            <a:xfrm>
              <a:off x="40386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2" name="Rectangle 21"/>
            <p:cNvSpPr/>
            <p:nvPr/>
          </p:nvSpPr>
          <p:spPr bwMode="auto">
            <a:xfrm>
              <a:off x="45720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3" name="Rectangle 22"/>
            <p:cNvSpPr/>
            <p:nvPr/>
          </p:nvSpPr>
          <p:spPr bwMode="auto">
            <a:xfrm>
              <a:off x="51054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4" name="Rectangle 23"/>
            <p:cNvSpPr/>
            <p:nvPr/>
          </p:nvSpPr>
          <p:spPr bwMode="auto">
            <a:xfrm>
              <a:off x="56388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5" name="Rectangle 24"/>
            <p:cNvSpPr/>
            <p:nvPr/>
          </p:nvSpPr>
          <p:spPr bwMode="auto">
            <a:xfrm>
              <a:off x="61722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6" name="Rectangle 25"/>
            <p:cNvSpPr/>
            <p:nvPr/>
          </p:nvSpPr>
          <p:spPr bwMode="auto">
            <a:xfrm>
              <a:off x="67056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7" name="Rectangle 26"/>
            <p:cNvSpPr/>
            <p:nvPr/>
          </p:nvSpPr>
          <p:spPr bwMode="auto">
            <a:xfrm>
              <a:off x="72390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8" name="Rectangle 27"/>
            <p:cNvSpPr/>
            <p:nvPr/>
          </p:nvSpPr>
          <p:spPr bwMode="auto">
            <a:xfrm>
              <a:off x="13716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9" name="Rectangle 28"/>
            <p:cNvSpPr/>
            <p:nvPr/>
          </p:nvSpPr>
          <p:spPr bwMode="auto">
            <a:xfrm>
              <a:off x="19050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0" name="Rectangle 29"/>
            <p:cNvSpPr/>
            <p:nvPr/>
          </p:nvSpPr>
          <p:spPr bwMode="auto">
            <a:xfrm>
              <a:off x="24384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1" name="Rectangle 30"/>
            <p:cNvSpPr/>
            <p:nvPr/>
          </p:nvSpPr>
          <p:spPr bwMode="auto">
            <a:xfrm>
              <a:off x="29718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2" name="Rectangle 31"/>
            <p:cNvSpPr/>
            <p:nvPr/>
          </p:nvSpPr>
          <p:spPr bwMode="auto">
            <a:xfrm>
              <a:off x="35052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3" name="Rectangle 32"/>
            <p:cNvSpPr/>
            <p:nvPr/>
          </p:nvSpPr>
          <p:spPr bwMode="auto">
            <a:xfrm>
              <a:off x="40386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4" name="Rectangle 33"/>
            <p:cNvSpPr/>
            <p:nvPr/>
          </p:nvSpPr>
          <p:spPr bwMode="auto">
            <a:xfrm>
              <a:off x="45720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5" name="Rectangle 34"/>
            <p:cNvSpPr/>
            <p:nvPr/>
          </p:nvSpPr>
          <p:spPr bwMode="auto">
            <a:xfrm>
              <a:off x="51054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6" name="Rectangle 35"/>
            <p:cNvSpPr/>
            <p:nvPr/>
          </p:nvSpPr>
          <p:spPr bwMode="auto">
            <a:xfrm>
              <a:off x="56388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7" name="Rectangle 36"/>
            <p:cNvSpPr/>
            <p:nvPr/>
          </p:nvSpPr>
          <p:spPr bwMode="auto">
            <a:xfrm>
              <a:off x="61722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8" name="Rectangle 37"/>
            <p:cNvSpPr/>
            <p:nvPr/>
          </p:nvSpPr>
          <p:spPr bwMode="auto">
            <a:xfrm>
              <a:off x="67056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1</a:t>
              </a:r>
            </a:p>
          </p:txBody>
        </p:sp>
        <p:sp>
          <p:nvSpPr>
            <p:cNvPr id="39" name="Rectangle 38"/>
            <p:cNvSpPr/>
            <p:nvPr/>
          </p:nvSpPr>
          <p:spPr bwMode="auto">
            <a:xfrm>
              <a:off x="72390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0" name="Rectangle 39"/>
            <p:cNvSpPr/>
            <p:nvPr/>
          </p:nvSpPr>
          <p:spPr bwMode="auto">
            <a:xfrm>
              <a:off x="13716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1" name="Rectangle 40"/>
            <p:cNvSpPr/>
            <p:nvPr/>
          </p:nvSpPr>
          <p:spPr bwMode="auto">
            <a:xfrm>
              <a:off x="19050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2" name="Rectangle 41"/>
            <p:cNvSpPr/>
            <p:nvPr/>
          </p:nvSpPr>
          <p:spPr bwMode="auto">
            <a:xfrm>
              <a:off x="24384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3" name="Rectangle 42"/>
            <p:cNvSpPr/>
            <p:nvPr/>
          </p:nvSpPr>
          <p:spPr bwMode="auto">
            <a:xfrm>
              <a:off x="29718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1</a:t>
              </a:r>
            </a:p>
          </p:txBody>
        </p:sp>
        <p:sp>
          <p:nvSpPr>
            <p:cNvPr id="44" name="Rectangle 43"/>
            <p:cNvSpPr/>
            <p:nvPr/>
          </p:nvSpPr>
          <p:spPr bwMode="auto">
            <a:xfrm>
              <a:off x="35052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5" name="Rectangle 44"/>
            <p:cNvSpPr/>
            <p:nvPr/>
          </p:nvSpPr>
          <p:spPr bwMode="auto">
            <a:xfrm>
              <a:off x="40386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6" name="Rectangle 45"/>
            <p:cNvSpPr/>
            <p:nvPr/>
          </p:nvSpPr>
          <p:spPr bwMode="auto">
            <a:xfrm>
              <a:off x="45720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7" name="Rectangle 46"/>
            <p:cNvSpPr/>
            <p:nvPr/>
          </p:nvSpPr>
          <p:spPr bwMode="auto">
            <a:xfrm>
              <a:off x="51054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8" name="Rectangle 47"/>
            <p:cNvSpPr/>
            <p:nvPr/>
          </p:nvSpPr>
          <p:spPr bwMode="auto">
            <a:xfrm>
              <a:off x="56388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9" name="Rectangle 48"/>
            <p:cNvSpPr/>
            <p:nvPr/>
          </p:nvSpPr>
          <p:spPr bwMode="auto">
            <a:xfrm>
              <a:off x="61722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50" name="Rectangle 49"/>
            <p:cNvSpPr/>
            <p:nvPr/>
          </p:nvSpPr>
          <p:spPr bwMode="auto">
            <a:xfrm>
              <a:off x="67056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51" name="Rectangle 50"/>
            <p:cNvSpPr/>
            <p:nvPr/>
          </p:nvSpPr>
          <p:spPr bwMode="auto">
            <a:xfrm>
              <a:off x="72390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</p:grpSp>
      <p:sp>
        <p:nvSpPr>
          <p:cNvPr id="59" name="Oval 58"/>
          <p:cNvSpPr/>
          <p:nvPr/>
        </p:nvSpPr>
        <p:spPr bwMode="auto">
          <a:xfrm>
            <a:off x="1447800" y="1447800"/>
            <a:ext cx="533400" cy="533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1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/>
                <a:cs typeface="Gill Sans"/>
              </a:rPr>
              <a:t>x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609600" y="1447800"/>
            <a:ext cx="838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put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420500054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Count-Min Sketches: put</a:t>
            </a:r>
            <a:endParaRPr lang="en-US" dirty="0"/>
          </a:p>
        </p:txBody>
      </p:sp>
      <p:grpSp>
        <p:nvGrpSpPr>
          <p:cNvPr id="63" name="Group 62"/>
          <p:cNvGrpSpPr/>
          <p:nvPr/>
        </p:nvGrpSpPr>
        <p:grpSpPr>
          <a:xfrm>
            <a:off x="1371600" y="4343400"/>
            <a:ext cx="6324600" cy="2057400"/>
            <a:chOff x="1371600" y="4343400"/>
            <a:chExt cx="6324600" cy="2057400"/>
          </a:xfrm>
        </p:grpSpPr>
        <p:sp>
          <p:nvSpPr>
            <p:cNvPr id="4" name="Rectangle 3"/>
            <p:cNvSpPr/>
            <p:nvPr/>
          </p:nvSpPr>
          <p:spPr bwMode="auto">
            <a:xfrm>
              <a:off x="13716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5" name="Rectangle 4"/>
            <p:cNvSpPr/>
            <p:nvPr/>
          </p:nvSpPr>
          <p:spPr bwMode="auto">
            <a:xfrm>
              <a:off x="19050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1</a:t>
              </a:r>
            </a:p>
          </p:txBody>
        </p:sp>
        <p:sp>
          <p:nvSpPr>
            <p:cNvPr id="6" name="Rectangle 5"/>
            <p:cNvSpPr/>
            <p:nvPr/>
          </p:nvSpPr>
          <p:spPr bwMode="auto">
            <a:xfrm>
              <a:off x="24384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7" name="Rectangle 6"/>
            <p:cNvSpPr/>
            <p:nvPr/>
          </p:nvSpPr>
          <p:spPr bwMode="auto">
            <a:xfrm>
              <a:off x="29718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8" name="Rectangle 7"/>
            <p:cNvSpPr/>
            <p:nvPr/>
          </p:nvSpPr>
          <p:spPr bwMode="auto">
            <a:xfrm>
              <a:off x="35052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9" name="Rectangle 8"/>
            <p:cNvSpPr/>
            <p:nvPr/>
          </p:nvSpPr>
          <p:spPr bwMode="auto">
            <a:xfrm>
              <a:off x="40386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0" name="Rectangle 9"/>
            <p:cNvSpPr/>
            <p:nvPr/>
          </p:nvSpPr>
          <p:spPr bwMode="auto">
            <a:xfrm>
              <a:off x="45720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1" name="Rectangle 10"/>
            <p:cNvSpPr/>
            <p:nvPr/>
          </p:nvSpPr>
          <p:spPr bwMode="auto">
            <a:xfrm>
              <a:off x="51054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2" name="Rectangle 11"/>
            <p:cNvSpPr/>
            <p:nvPr/>
          </p:nvSpPr>
          <p:spPr bwMode="auto">
            <a:xfrm>
              <a:off x="56388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3" name="Rectangle 12"/>
            <p:cNvSpPr/>
            <p:nvPr/>
          </p:nvSpPr>
          <p:spPr bwMode="auto">
            <a:xfrm>
              <a:off x="61722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4" name="Rectangle 13"/>
            <p:cNvSpPr/>
            <p:nvPr/>
          </p:nvSpPr>
          <p:spPr bwMode="auto">
            <a:xfrm>
              <a:off x="67056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5" name="Rectangle 14"/>
            <p:cNvSpPr/>
            <p:nvPr/>
          </p:nvSpPr>
          <p:spPr bwMode="auto">
            <a:xfrm>
              <a:off x="72390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6" name="Rectangle 15"/>
            <p:cNvSpPr/>
            <p:nvPr/>
          </p:nvSpPr>
          <p:spPr bwMode="auto">
            <a:xfrm>
              <a:off x="13716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7" name="Rectangle 16"/>
            <p:cNvSpPr/>
            <p:nvPr/>
          </p:nvSpPr>
          <p:spPr bwMode="auto">
            <a:xfrm>
              <a:off x="19050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8" name="Rectangle 17"/>
            <p:cNvSpPr/>
            <p:nvPr/>
          </p:nvSpPr>
          <p:spPr bwMode="auto">
            <a:xfrm>
              <a:off x="24384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9" name="Rectangle 18"/>
            <p:cNvSpPr/>
            <p:nvPr/>
          </p:nvSpPr>
          <p:spPr bwMode="auto">
            <a:xfrm>
              <a:off x="29718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0" name="Rectangle 19"/>
            <p:cNvSpPr/>
            <p:nvPr/>
          </p:nvSpPr>
          <p:spPr bwMode="auto">
            <a:xfrm>
              <a:off x="35052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1</a:t>
              </a:r>
            </a:p>
          </p:txBody>
        </p:sp>
        <p:sp>
          <p:nvSpPr>
            <p:cNvPr id="21" name="Rectangle 20"/>
            <p:cNvSpPr/>
            <p:nvPr/>
          </p:nvSpPr>
          <p:spPr bwMode="auto">
            <a:xfrm>
              <a:off x="40386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2" name="Rectangle 21"/>
            <p:cNvSpPr/>
            <p:nvPr/>
          </p:nvSpPr>
          <p:spPr bwMode="auto">
            <a:xfrm>
              <a:off x="45720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3" name="Rectangle 22"/>
            <p:cNvSpPr/>
            <p:nvPr/>
          </p:nvSpPr>
          <p:spPr bwMode="auto">
            <a:xfrm>
              <a:off x="51054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4" name="Rectangle 23"/>
            <p:cNvSpPr/>
            <p:nvPr/>
          </p:nvSpPr>
          <p:spPr bwMode="auto">
            <a:xfrm>
              <a:off x="56388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5" name="Rectangle 24"/>
            <p:cNvSpPr/>
            <p:nvPr/>
          </p:nvSpPr>
          <p:spPr bwMode="auto">
            <a:xfrm>
              <a:off x="61722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6" name="Rectangle 25"/>
            <p:cNvSpPr/>
            <p:nvPr/>
          </p:nvSpPr>
          <p:spPr bwMode="auto">
            <a:xfrm>
              <a:off x="67056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7" name="Rectangle 26"/>
            <p:cNvSpPr/>
            <p:nvPr/>
          </p:nvSpPr>
          <p:spPr bwMode="auto">
            <a:xfrm>
              <a:off x="72390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8" name="Rectangle 27"/>
            <p:cNvSpPr/>
            <p:nvPr/>
          </p:nvSpPr>
          <p:spPr bwMode="auto">
            <a:xfrm>
              <a:off x="13716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9" name="Rectangle 28"/>
            <p:cNvSpPr/>
            <p:nvPr/>
          </p:nvSpPr>
          <p:spPr bwMode="auto">
            <a:xfrm>
              <a:off x="19050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0" name="Rectangle 29"/>
            <p:cNvSpPr/>
            <p:nvPr/>
          </p:nvSpPr>
          <p:spPr bwMode="auto">
            <a:xfrm>
              <a:off x="24384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1" name="Rectangle 30"/>
            <p:cNvSpPr/>
            <p:nvPr/>
          </p:nvSpPr>
          <p:spPr bwMode="auto">
            <a:xfrm>
              <a:off x="29718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2" name="Rectangle 31"/>
            <p:cNvSpPr/>
            <p:nvPr/>
          </p:nvSpPr>
          <p:spPr bwMode="auto">
            <a:xfrm>
              <a:off x="35052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3" name="Rectangle 32"/>
            <p:cNvSpPr/>
            <p:nvPr/>
          </p:nvSpPr>
          <p:spPr bwMode="auto">
            <a:xfrm>
              <a:off x="40386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4" name="Rectangle 33"/>
            <p:cNvSpPr/>
            <p:nvPr/>
          </p:nvSpPr>
          <p:spPr bwMode="auto">
            <a:xfrm>
              <a:off x="45720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5" name="Rectangle 34"/>
            <p:cNvSpPr/>
            <p:nvPr/>
          </p:nvSpPr>
          <p:spPr bwMode="auto">
            <a:xfrm>
              <a:off x="51054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6" name="Rectangle 35"/>
            <p:cNvSpPr/>
            <p:nvPr/>
          </p:nvSpPr>
          <p:spPr bwMode="auto">
            <a:xfrm>
              <a:off x="56388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7" name="Rectangle 36"/>
            <p:cNvSpPr/>
            <p:nvPr/>
          </p:nvSpPr>
          <p:spPr bwMode="auto">
            <a:xfrm>
              <a:off x="61722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8" name="Rectangle 37"/>
            <p:cNvSpPr/>
            <p:nvPr/>
          </p:nvSpPr>
          <p:spPr bwMode="auto">
            <a:xfrm>
              <a:off x="67056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1</a:t>
              </a:r>
            </a:p>
          </p:txBody>
        </p:sp>
        <p:sp>
          <p:nvSpPr>
            <p:cNvPr id="39" name="Rectangle 38"/>
            <p:cNvSpPr/>
            <p:nvPr/>
          </p:nvSpPr>
          <p:spPr bwMode="auto">
            <a:xfrm>
              <a:off x="72390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0" name="Rectangle 39"/>
            <p:cNvSpPr/>
            <p:nvPr/>
          </p:nvSpPr>
          <p:spPr bwMode="auto">
            <a:xfrm>
              <a:off x="13716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1" name="Rectangle 40"/>
            <p:cNvSpPr/>
            <p:nvPr/>
          </p:nvSpPr>
          <p:spPr bwMode="auto">
            <a:xfrm>
              <a:off x="19050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2" name="Rectangle 41"/>
            <p:cNvSpPr/>
            <p:nvPr/>
          </p:nvSpPr>
          <p:spPr bwMode="auto">
            <a:xfrm>
              <a:off x="24384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3" name="Rectangle 42"/>
            <p:cNvSpPr/>
            <p:nvPr/>
          </p:nvSpPr>
          <p:spPr bwMode="auto">
            <a:xfrm>
              <a:off x="29718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1</a:t>
              </a:r>
            </a:p>
          </p:txBody>
        </p:sp>
        <p:sp>
          <p:nvSpPr>
            <p:cNvPr id="44" name="Rectangle 43"/>
            <p:cNvSpPr/>
            <p:nvPr/>
          </p:nvSpPr>
          <p:spPr bwMode="auto">
            <a:xfrm>
              <a:off x="35052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5" name="Rectangle 44"/>
            <p:cNvSpPr/>
            <p:nvPr/>
          </p:nvSpPr>
          <p:spPr bwMode="auto">
            <a:xfrm>
              <a:off x="40386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6" name="Rectangle 45"/>
            <p:cNvSpPr/>
            <p:nvPr/>
          </p:nvSpPr>
          <p:spPr bwMode="auto">
            <a:xfrm>
              <a:off x="45720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7" name="Rectangle 46"/>
            <p:cNvSpPr/>
            <p:nvPr/>
          </p:nvSpPr>
          <p:spPr bwMode="auto">
            <a:xfrm>
              <a:off x="51054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8" name="Rectangle 47"/>
            <p:cNvSpPr/>
            <p:nvPr/>
          </p:nvSpPr>
          <p:spPr bwMode="auto">
            <a:xfrm>
              <a:off x="56388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9" name="Rectangle 48"/>
            <p:cNvSpPr/>
            <p:nvPr/>
          </p:nvSpPr>
          <p:spPr bwMode="auto">
            <a:xfrm>
              <a:off x="61722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50" name="Rectangle 49"/>
            <p:cNvSpPr/>
            <p:nvPr/>
          </p:nvSpPr>
          <p:spPr bwMode="auto">
            <a:xfrm>
              <a:off x="67056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51" name="Rectangle 50"/>
            <p:cNvSpPr/>
            <p:nvPr/>
          </p:nvSpPr>
          <p:spPr bwMode="auto">
            <a:xfrm>
              <a:off x="72390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</p:grpSp>
      <p:sp>
        <p:nvSpPr>
          <p:cNvPr id="59" name="Oval 58"/>
          <p:cNvSpPr/>
          <p:nvPr/>
        </p:nvSpPr>
        <p:spPr bwMode="auto">
          <a:xfrm>
            <a:off x="1447800" y="1447800"/>
            <a:ext cx="533400" cy="533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1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/>
                <a:cs typeface="Gill Sans"/>
              </a:rPr>
              <a:t>x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609600" y="1447800"/>
            <a:ext cx="838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put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4114800" y="1371600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92100" algn="l"/>
                <a:tab pos="520700" algn="l"/>
              </a:tabLst>
            </a:pP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h</a:t>
            </a:r>
            <a:r>
              <a:rPr lang="en-US" sz="2400" b="0" i="1" kern="0" baseline="-25000" dirty="0" smtClean="0">
                <a:solidFill>
                  <a:srgbClr val="000000"/>
                </a:solidFill>
                <a:latin typeface="Gill Sans"/>
                <a:cs typeface="Gill Sans"/>
              </a:rPr>
              <a:t>1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(</a:t>
            </a: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x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) = 2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4114800" y="1748135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92100" algn="l"/>
                <a:tab pos="520700" algn="l"/>
              </a:tabLst>
            </a:pP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h</a:t>
            </a:r>
            <a:r>
              <a:rPr lang="en-US" sz="2400" b="0" i="1" kern="0" baseline="-25000" dirty="0">
                <a:solidFill>
                  <a:srgbClr val="000000"/>
                </a:solidFill>
                <a:latin typeface="Gill Sans"/>
                <a:cs typeface="Gill Sans"/>
              </a:rPr>
              <a:t>2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(</a:t>
            </a: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x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) = 5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4114800" y="2129135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92100" algn="l"/>
                <a:tab pos="520700" algn="l"/>
              </a:tabLst>
            </a:pP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h</a:t>
            </a:r>
            <a:r>
              <a:rPr lang="en-US" sz="2400" b="0" i="1" kern="0" baseline="-25000" dirty="0">
                <a:solidFill>
                  <a:srgbClr val="000000"/>
                </a:solidFill>
                <a:latin typeface="Gill Sans"/>
                <a:cs typeface="Gill Sans"/>
              </a:rPr>
              <a:t>3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(</a:t>
            </a: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x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) = 11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cxnSp>
        <p:nvCxnSpPr>
          <p:cNvPr id="67" name="Straight Arrow Connector 66"/>
          <p:cNvCxnSpPr/>
          <p:nvPr/>
        </p:nvCxnSpPr>
        <p:spPr bwMode="auto">
          <a:xfrm>
            <a:off x="1752600" y="2133600"/>
            <a:ext cx="304800" cy="22860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 bwMode="auto">
          <a:xfrm>
            <a:off x="1752600" y="2133600"/>
            <a:ext cx="1905000" cy="28194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 bwMode="auto">
          <a:xfrm>
            <a:off x="1752600" y="2133600"/>
            <a:ext cx="5029200" cy="33528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4114800" y="2510135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92100" algn="l"/>
                <a:tab pos="520700" algn="l"/>
              </a:tabLst>
            </a:pP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h</a:t>
            </a:r>
            <a:r>
              <a:rPr lang="en-US" sz="2400" b="0" i="1" kern="0" baseline="-25000" dirty="0" smtClean="0">
                <a:solidFill>
                  <a:srgbClr val="000000"/>
                </a:solidFill>
                <a:latin typeface="Gill Sans"/>
                <a:cs typeface="Gill Sans"/>
              </a:rPr>
              <a:t>4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(</a:t>
            </a: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x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) = 4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cxnSp>
        <p:nvCxnSpPr>
          <p:cNvPr id="71" name="Straight Arrow Connector 70"/>
          <p:cNvCxnSpPr/>
          <p:nvPr/>
        </p:nvCxnSpPr>
        <p:spPr bwMode="auto">
          <a:xfrm>
            <a:off x="1752600" y="2133600"/>
            <a:ext cx="1371600" cy="39624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244460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60" grpId="0"/>
      <p:bldP spid="64" grpId="0"/>
      <p:bldP spid="65" grpId="0"/>
      <p:bldP spid="66" grpId="0"/>
      <p:bldP spid="70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Count-Min Sketches: put</a:t>
            </a:r>
            <a:endParaRPr lang="en-US" dirty="0"/>
          </a:p>
        </p:txBody>
      </p:sp>
      <p:grpSp>
        <p:nvGrpSpPr>
          <p:cNvPr id="63" name="Group 62"/>
          <p:cNvGrpSpPr/>
          <p:nvPr/>
        </p:nvGrpSpPr>
        <p:grpSpPr>
          <a:xfrm>
            <a:off x="1371600" y="4343400"/>
            <a:ext cx="6324600" cy="2057400"/>
            <a:chOff x="1371600" y="4343400"/>
            <a:chExt cx="6324600" cy="2057400"/>
          </a:xfrm>
        </p:grpSpPr>
        <p:sp>
          <p:nvSpPr>
            <p:cNvPr id="4" name="Rectangle 3"/>
            <p:cNvSpPr/>
            <p:nvPr/>
          </p:nvSpPr>
          <p:spPr bwMode="auto">
            <a:xfrm>
              <a:off x="13716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5" name="Rectangle 4"/>
            <p:cNvSpPr/>
            <p:nvPr/>
          </p:nvSpPr>
          <p:spPr bwMode="auto">
            <a:xfrm>
              <a:off x="19050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2</a:t>
              </a:r>
            </a:p>
          </p:txBody>
        </p:sp>
        <p:sp>
          <p:nvSpPr>
            <p:cNvPr id="6" name="Rectangle 5"/>
            <p:cNvSpPr/>
            <p:nvPr/>
          </p:nvSpPr>
          <p:spPr bwMode="auto">
            <a:xfrm>
              <a:off x="24384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7" name="Rectangle 6"/>
            <p:cNvSpPr/>
            <p:nvPr/>
          </p:nvSpPr>
          <p:spPr bwMode="auto">
            <a:xfrm>
              <a:off x="29718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8" name="Rectangle 7"/>
            <p:cNvSpPr/>
            <p:nvPr/>
          </p:nvSpPr>
          <p:spPr bwMode="auto">
            <a:xfrm>
              <a:off x="35052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9" name="Rectangle 8"/>
            <p:cNvSpPr/>
            <p:nvPr/>
          </p:nvSpPr>
          <p:spPr bwMode="auto">
            <a:xfrm>
              <a:off x="40386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0" name="Rectangle 9"/>
            <p:cNvSpPr/>
            <p:nvPr/>
          </p:nvSpPr>
          <p:spPr bwMode="auto">
            <a:xfrm>
              <a:off x="45720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1" name="Rectangle 10"/>
            <p:cNvSpPr/>
            <p:nvPr/>
          </p:nvSpPr>
          <p:spPr bwMode="auto">
            <a:xfrm>
              <a:off x="51054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2" name="Rectangle 11"/>
            <p:cNvSpPr/>
            <p:nvPr/>
          </p:nvSpPr>
          <p:spPr bwMode="auto">
            <a:xfrm>
              <a:off x="56388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3" name="Rectangle 12"/>
            <p:cNvSpPr/>
            <p:nvPr/>
          </p:nvSpPr>
          <p:spPr bwMode="auto">
            <a:xfrm>
              <a:off x="61722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4" name="Rectangle 13"/>
            <p:cNvSpPr/>
            <p:nvPr/>
          </p:nvSpPr>
          <p:spPr bwMode="auto">
            <a:xfrm>
              <a:off x="67056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5" name="Rectangle 14"/>
            <p:cNvSpPr/>
            <p:nvPr/>
          </p:nvSpPr>
          <p:spPr bwMode="auto">
            <a:xfrm>
              <a:off x="72390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6" name="Rectangle 15"/>
            <p:cNvSpPr/>
            <p:nvPr/>
          </p:nvSpPr>
          <p:spPr bwMode="auto">
            <a:xfrm>
              <a:off x="13716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7" name="Rectangle 16"/>
            <p:cNvSpPr/>
            <p:nvPr/>
          </p:nvSpPr>
          <p:spPr bwMode="auto">
            <a:xfrm>
              <a:off x="19050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8" name="Rectangle 17"/>
            <p:cNvSpPr/>
            <p:nvPr/>
          </p:nvSpPr>
          <p:spPr bwMode="auto">
            <a:xfrm>
              <a:off x="24384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9" name="Rectangle 18"/>
            <p:cNvSpPr/>
            <p:nvPr/>
          </p:nvSpPr>
          <p:spPr bwMode="auto">
            <a:xfrm>
              <a:off x="29718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0" name="Rectangle 19"/>
            <p:cNvSpPr/>
            <p:nvPr/>
          </p:nvSpPr>
          <p:spPr bwMode="auto">
            <a:xfrm>
              <a:off x="35052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2</a:t>
              </a:r>
            </a:p>
          </p:txBody>
        </p:sp>
        <p:sp>
          <p:nvSpPr>
            <p:cNvPr id="21" name="Rectangle 20"/>
            <p:cNvSpPr/>
            <p:nvPr/>
          </p:nvSpPr>
          <p:spPr bwMode="auto">
            <a:xfrm>
              <a:off x="40386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2" name="Rectangle 21"/>
            <p:cNvSpPr/>
            <p:nvPr/>
          </p:nvSpPr>
          <p:spPr bwMode="auto">
            <a:xfrm>
              <a:off x="45720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3" name="Rectangle 22"/>
            <p:cNvSpPr/>
            <p:nvPr/>
          </p:nvSpPr>
          <p:spPr bwMode="auto">
            <a:xfrm>
              <a:off x="51054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4" name="Rectangle 23"/>
            <p:cNvSpPr/>
            <p:nvPr/>
          </p:nvSpPr>
          <p:spPr bwMode="auto">
            <a:xfrm>
              <a:off x="56388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5" name="Rectangle 24"/>
            <p:cNvSpPr/>
            <p:nvPr/>
          </p:nvSpPr>
          <p:spPr bwMode="auto">
            <a:xfrm>
              <a:off x="61722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6" name="Rectangle 25"/>
            <p:cNvSpPr/>
            <p:nvPr/>
          </p:nvSpPr>
          <p:spPr bwMode="auto">
            <a:xfrm>
              <a:off x="67056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7" name="Rectangle 26"/>
            <p:cNvSpPr/>
            <p:nvPr/>
          </p:nvSpPr>
          <p:spPr bwMode="auto">
            <a:xfrm>
              <a:off x="72390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8" name="Rectangle 27"/>
            <p:cNvSpPr/>
            <p:nvPr/>
          </p:nvSpPr>
          <p:spPr bwMode="auto">
            <a:xfrm>
              <a:off x="13716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9" name="Rectangle 28"/>
            <p:cNvSpPr/>
            <p:nvPr/>
          </p:nvSpPr>
          <p:spPr bwMode="auto">
            <a:xfrm>
              <a:off x="19050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0" name="Rectangle 29"/>
            <p:cNvSpPr/>
            <p:nvPr/>
          </p:nvSpPr>
          <p:spPr bwMode="auto">
            <a:xfrm>
              <a:off x="24384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1" name="Rectangle 30"/>
            <p:cNvSpPr/>
            <p:nvPr/>
          </p:nvSpPr>
          <p:spPr bwMode="auto">
            <a:xfrm>
              <a:off x="29718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2" name="Rectangle 31"/>
            <p:cNvSpPr/>
            <p:nvPr/>
          </p:nvSpPr>
          <p:spPr bwMode="auto">
            <a:xfrm>
              <a:off x="35052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3" name="Rectangle 32"/>
            <p:cNvSpPr/>
            <p:nvPr/>
          </p:nvSpPr>
          <p:spPr bwMode="auto">
            <a:xfrm>
              <a:off x="40386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4" name="Rectangle 33"/>
            <p:cNvSpPr/>
            <p:nvPr/>
          </p:nvSpPr>
          <p:spPr bwMode="auto">
            <a:xfrm>
              <a:off x="45720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5" name="Rectangle 34"/>
            <p:cNvSpPr/>
            <p:nvPr/>
          </p:nvSpPr>
          <p:spPr bwMode="auto">
            <a:xfrm>
              <a:off x="51054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6" name="Rectangle 35"/>
            <p:cNvSpPr/>
            <p:nvPr/>
          </p:nvSpPr>
          <p:spPr bwMode="auto">
            <a:xfrm>
              <a:off x="56388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7" name="Rectangle 36"/>
            <p:cNvSpPr/>
            <p:nvPr/>
          </p:nvSpPr>
          <p:spPr bwMode="auto">
            <a:xfrm>
              <a:off x="61722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8" name="Rectangle 37"/>
            <p:cNvSpPr/>
            <p:nvPr/>
          </p:nvSpPr>
          <p:spPr bwMode="auto">
            <a:xfrm>
              <a:off x="67056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2</a:t>
              </a:r>
            </a:p>
          </p:txBody>
        </p:sp>
        <p:sp>
          <p:nvSpPr>
            <p:cNvPr id="39" name="Rectangle 38"/>
            <p:cNvSpPr/>
            <p:nvPr/>
          </p:nvSpPr>
          <p:spPr bwMode="auto">
            <a:xfrm>
              <a:off x="72390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0" name="Rectangle 39"/>
            <p:cNvSpPr/>
            <p:nvPr/>
          </p:nvSpPr>
          <p:spPr bwMode="auto">
            <a:xfrm>
              <a:off x="13716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1" name="Rectangle 40"/>
            <p:cNvSpPr/>
            <p:nvPr/>
          </p:nvSpPr>
          <p:spPr bwMode="auto">
            <a:xfrm>
              <a:off x="19050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2" name="Rectangle 41"/>
            <p:cNvSpPr/>
            <p:nvPr/>
          </p:nvSpPr>
          <p:spPr bwMode="auto">
            <a:xfrm>
              <a:off x="24384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3" name="Rectangle 42"/>
            <p:cNvSpPr/>
            <p:nvPr/>
          </p:nvSpPr>
          <p:spPr bwMode="auto">
            <a:xfrm>
              <a:off x="29718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2</a:t>
              </a:r>
            </a:p>
          </p:txBody>
        </p:sp>
        <p:sp>
          <p:nvSpPr>
            <p:cNvPr id="44" name="Rectangle 43"/>
            <p:cNvSpPr/>
            <p:nvPr/>
          </p:nvSpPr>
          <p:spPr bwMode="auto">
            <a:xfrm>
              <a:off x="35052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5" name="Rectangle 44"/>
            <p:cNvSpPr/>
            <p:nvPr/>
          </p:nvSpPr>
          <p:spPr bwMode="auto">
            <a:xfrm>
              <a:off x="40386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6" name="Rectangle 45"/>
            <p:cNvSpPr/>
            <p:nvPr/>
          </p:nvSpPr>
          <p:spPr bwMode="auto">
            <a:xfrm>
              <a:off x="45720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7" name="Rectangle 46"/>
            <p:cNvSpPr/>
            <p:nvPr/>
          </p:nvSpPr>
          <p:spPr bwMode="auto">
            <a:xfrm>
              <a:off x="51054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8" name="Rectangle 47"/>
            <p:cNvSpPr/>
            <p:nvPr/>
          </p:nvSpPr>
          <p:spPr bwMode="auto">
            <a:xfrm>
              <a:off x="56388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9" name="Rectangle 48"/>
            <p:cNvSpPr/>
            <p:nvPr/>
          </p:nvSpPr>
          <p:spPr bwMode="auto">
            <a:xfrm>
              <a:off x="61722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50" name="Rectangle 49"/>
            <p:cNvSpPr/>
            <p:nvPr/>
          </p:nvSpPr>
          <p:spPr bwMode="auto">
            <a:xfrm>
              <a:off x="67056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51" name="Rectangle 50"/>
            <p:cNvSpPr/>
            <p:nvPr/>
          </p:nvSpPr>
          <p:spPr bwMode="auto">
            <a:xfrm>
              <a:off x="72390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</p:grpSp>
      <p:sp>
        <p:nvSpPr>
          <p:cNvPr id="59" name="Oval 58"/>
          <p:cNvSpPr/>
          <p:nvPr/>
        </p:nvSpPr>
        <p:spPr bwMode="auto">
          <a:xfrm>
            <a:off x="1447800" y="1447800"/>
            <a:ext cx="533400" cy="533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1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/>
                <a:cs typeface="Gill Sans"/>
              </a:rPr>
              <a:t>x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609600" y="1447800"/>
            <a:ext cx="838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put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79941524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Count-Min Sketches: put</a:t>
            </a:r>
            <a:endParaRPr lang="en-US" dirty="0"/>
          </a:p>
        </p:txBody>
      </p:sp>
      <p:grpSp>
        <p:nvGrpSpPr>
          <p:cNvPr id="63" name="Group 62"/>
          <p:cNvGrpSpPr/>
          <p:nvPr/>
        </p:nvGrpSpPr>
        <p:grpSpPr>
          <a:xfrm>
            <a:off x="1371600" y="4343400"/>
            <a:ext cx="6324600" cy="2057400"/>
            <a:chOff x="1371600" y="4343400"/>
            <a:chExt cx="6324600" cy="2057400"/>
          </a:xfrm>
        </p:grpSpPr>
        <p:sp>
          <p:nvSpPr>
            <p:cNvPr id="4" name="Rectangle 3"/>
            <p:cNvSpPr/>
            <p:nvPr/>
          </p:nvSpPr>
          <p:spPr bwMode="auto">
            <a:xfrm>
              <a:off x="13716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5" name="Rectangle 4"/>
            <p:cNvSpPr/>
            <p:nvPr/>
          </p:nvSpPr>
          <p:spPr bwMode="auto">
            <a:xfrm>
              <a:off x="19050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2</a:t>
              </a:r>
            </a:p>
          </p:txBody>
        </p:sp>
        <p:sp>
          <p:nvSpPr>
            <p:cNvPr id="6" name="Rectangle 5"/>
            <p:cNvSpPr/>
            <p:nvPr/>
          </p:nvSpPr>
          <p:spPr bwMode="auto">
            <a:xfrm>
              <a:off x="24384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7" name="Rectangle 6"/>
            <p:cNvSpPr/>
            <p:nvPr/>
          </p:nvSpPr>
          <p:spPr bwMode="auto">
            <a:xfrm>
              <a:off x="29718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8" name="Rectangle 7"/>
            <p:cNvSpPr/>
            <p:nvPr/>
          </p:nvSpPr>
          <p:spPr bwMode="auto">
            <a:xfrm>
              <a:off x="35052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9" name="Rectangle 8"/>
            <p:cNvSpPr/>
            <p:nvPr/>
          </p:nvSpPr>
          <p:spPr bwMode="auto">
            <a:xfrm>
              <a:off x="40386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0" name="Rectangle 9"/>
            <p:cNvSpPr/>
            <p:nvPr/>
          </p:nvSpPr>
          <p:spPr bwMode="auto">
            <a:xfrm>
              <a:off x="45720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1" name="Rectangle 10"/>
            <p:cNvSpPr/>
            <p:nvPr/>
          </p:nvSpPr>
          <p:spPr bwMode="auto">
            <a:xfrm>
              <a:off x="51054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2" name="Rectangle 11"/>
            <p:cNvSpPr/>
            <p:nvPr/>
          </p:nvSpPr>
          <p:spPr bwMode="auto">
            <a:xfrm>
              <a:off x="56388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3" name="Rectangle 12"/>
            <p:cNvSpPr/>
            <p:nvPr/>
          </p:nvSpPr>
          <p:spPr bwMode="auto">
            <a:xfrm>
              <a:off x="61722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4" name="Rectangle 13"/>
            <p:cNvSpPr/>
            <p:nvPr/>
          </p:nvSpPr>
          <p:spPr bwMode="auto">
            <a:xfrm>
              <a:off x="67056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5" name="Rectangle 14"/>
            <p:cNvSpPr/>
            <p:nvPr/>
          </p:nvSpPr>
          <p:spPr bwMode="auto">
            <a:xfrm>
              <a:off x="72390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6" name="Rectangle 15"/>
            <p:cNvSpPr/>
            <p:nvPr/>
          </p:nvSpPr>
          <p:spPr bwMode="auto">
            <a:xfrm>
              <a:off x="13716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7" name="Rectangle 16"/>
            <p:cNvSpPr/>
            <p:nvPr/>
          </p:nvSpPr>
          <p:spPr bwMode="auto">
            <a:xfrm>
              <a:off x="19050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8" name="Rectangle 17"/>
            <p:cNvSpPr/>
            <p:nvPr/>
          </p:nvSpPr>
          <p:spPr bwMode="auto">
            <a:xfrm>
              <a:off x="24384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9" name="Rectangle 18"/>
            <p:cNvSpPr/>
            <p:nvPr/>
          </p:nvSpPr>
          <p:spPr bwMode="auto">
            <a:xfrm>
              <a:off x="29718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0" name="Rectangle 19"/>
            <p:cNvSpPr/>
            <p:nvPr/>
          </p:nvSpPr>
          <p:spPr bwMode="auto">
            <a:xfrm>
              <a:off x="35052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2</a:t>
              </a:r>
            </a:p>
          </p:txBody>
        </p:sp>
        <p:sp>
          <p:nvSpPr>
            <p:cNvPr id="21" name="Rectangle 20"/>
            <p:cNvSpPr/>
            <p:nvPr/>
          </p:nvSpPr>
          <p:spPr bwMode="auto">
            <a:xfrm>
              <a:off x="40386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2" name="Rectangle 21"/>
            <p:cNvSpPr/>
            <p:nvPr/>
          </p:nvSpPr>
          <p:spPr bwMode="auto">
            <a:xfrm>
              <a:off x="45720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3" name="Rectangle 22"/>
            <p:cNvSpPr/>
            <p:nvPr/>
          </p:nvSpPr>
          <p:spPr bwMode="auto">
            <a:xfrm>
              <a:off x="51054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4" name="Rectangle 23"/>
            <p:cNvSpPr/>
            <p:nvPr/>
          </p:nvSpPr>
          <p:spPr bwMode="auto">
            <a:xfrm>
              <a:off x="56388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5" name="Rectangle 24"/>
            <p:cNvSpPr/>
            <p:nvPr/>
          </p:nvSpPr>
          <p:spPr bwMode="auto">
            <a:xfrm>
              <a:off x="61722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6" name="Rectangle 25"/>
            <p:cNvSpPr/>
            <p:nvPr/>
          </p:nvSpPr>
          <p:spPr bwMode="auto">
            <a:xfrm>
              <a:off x="67056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7" name="Rectangle 26"/>
            <p:cNvSpPr/>
            <p:nvPr/>
          </p:nvSpPr>
          <p:spPr bwMode="auto">
            <a:xfrm>
              <a:off x="72390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8" name="Rectangle 27"/>
            <p:cNvSpPr/>
            <p:nvPr/>
          </p:nvSpPr>
          <p:spPr bwMode="auto">
            <a:xfrm>
              <a:off x="13716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9" name="Rectangle 28"/>
            <p:cNvSpPr/>
            <p:nvPr/>
          </p:nvSpPr>
          <p:spPr bwMode="auto">
            <a:xfrm>
              <a:off x="19050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0" name="Rectangle 29"/>
            <p:cNvSpPr/>
            <p:nvPr/>
          </p:nvSpPr>
          <p:spPr bwMode="auto">
            <a:xfrm>
              <a:off x="24384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1" name="Rectangle 30"/>
            <p:cNvSpPr/>
            <p:nvPr/>
          </p:nvSpPr>
          <p:spPr bwMode="auto">
            <a:xfrm>
              <a:off x="29718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2" name="Rectangle 31"/>
            <p:cNvSpPr/>
            <p:nvPr/>
          </p:nvSpPr>
          <p:spPr bwMode="auto">
            <a:xfrm>
              <a:off x="35052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3" name="Rectangle 32"/>
            <p:cNvSpPr/>
            <p:nvPr/>
          </p:nvSpPr>
          <p:spPr bwMode="auto">
            <a:xfrm>
              <a:off x="40386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4" name="Rectangle 33"/>
            <p:cNvSpPr/>
            <p:nvPr/>
          </p:nvSpPr>
          <p:spPr bwMode="auto">
            <a:xfrm>
              <a:off x="45720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5" name="Rectangle 34"/>
            <p:cNvSpPr/>
            <p:nvPr/>
          </p:nvSpPr>
          <p:spPr bwMode="auto">
            <a:xfrm>
              <a:off x="51054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6" name="Rectangle 35"/>
            <p:cNvSpPr/>
            <p:nvPr/>
          </p:nvSpPr>
          <p:spPr bwMode="auto">
            <a:xfrm>
              <a:off x="56388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7" name="Rectangle 36"/>
            <p:cNvSpPr/>
            <p:nvPr/>
          </p:nvSpPr>
          <p:spPr bwMode="auto">
            <a:xfrm>
              <a:off x="61722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8" name="Rectangle 37"/>
            <p:cNvSpPr/>
            <p:nvPr/>
          </p:nvSpPr>
          <p:spPr bwMode="auto">
            <a:xfrm>
              <a:off x="67056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2</a:t>
              </a:r>
            </a:p>
          </p:txBody>
        </p:sp>
        <p:sp>
          <p:nvSpPr>
            <p:cNvPr id="39" name="Rectangle 38"/>
            <p:cNvSpPr/>
            <p:nvPr/>
          </p:nvSpPr>
          <p:spPr bwMode="auto">
            <a:xfrm>
              <a:off x="72390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0" name="Rectangle 39"/>
            <p:cNvSpPr/>
            <p:nvPr/>
          </p:nvSpPr>
          <p:spPr bwMode="auto">
            <a:xfrm>
              <a:off x="13716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1" name="Rectangle 40"/>
            <p:cNvSpPr/>
            <p:nvPr/>
          </p:nvSpPr>
          <p:spPr bwMode="auto">
            <a:xfrm>
              <a:off x="19050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2" name="Rectangle 41"/>
            <p:cNvSpPr/>
            <p:nvPr/>
          </p:nvSpPr>
          <p:spPr bwMode="auto">
            <a:xfrm>
              <a:off x="24384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3" name="Rectangle 42"/>
            <p:cNvSpPr/>
            <p:nvPr/>
          </p:nvSpPr>
          <p:spPr bwMode="auto">
            <a:xfrm>
              <a:off x="29718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2</a:t>
              </a:r>
            </a:p>
          </p:txBody>
        </p:sp>
        <p:sp>
          <p:nvSpPr>
            <p:cNvPr id="44" name="Rectangle 43"/>
            <p:cNvSpPr/>
            <p:nvPr/>
          </p:nvSpPr>
          <p:spPr bwMode="auto">
            <a:xfrm>
              <a:off x="35052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5" name="Rectangle 44"/>
            <p:cNvSpPr/>
            <p:nvPr/>
          </p:nvSpPr>
          <p:spPr bwMode="auto">
            <a:xfrm>
              <a:off x="40386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6" name="Rectangle 45"/>
            <p:cNvSpPr/>
            <p:nvPr/>
          </p:nvSpPr>
          <p:spPr bwMode="auto">
            <a:xfrm>
              <a:off x="45720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7" name="Rectangle 46"/>
            <p:cNvSpPr/>
            <p:nvPr/>
          </p:nvSpPr>
          <p:spPr bwMode="auto">
            <a:xfrm>
              <a:off x="51054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8" name="Rectangle 47"/>
            <p:cNvSpPr/>
            <p:nvPr/>
          </p:nvSpPr>
          <p:spPr bwMode="auto">
            <a:xfrm>
              <a:off x="56388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9" name="Rectangle 48"/>
            <p:cNvSpPr/>
            <p:nvPr/>
          </p:nvSpPr>
          <p:spPr bwMode="auto">
            <a:xfrm>
              <a:off x="61722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50" name="Rectangle 49"/>
            <p:cNvSpPr/>
            <p:nvPr/>
          </p:nvSpPr>
          <p:spPr bwMode="auto">
            <a:xfrm>
              <a:off x="67056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51" name="Rectangle 50"/>
            <p:cNvSpPr/>
            <p:nvPr/>
          </p:nvSpPr>
          <p:spPr bwMode="auto">
            <a:xfrm>
              <a:off x="72390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</p:grpSp>
      <p:sp>
        <p:nvSpPr>
          <p:cNvPr id="59" name="Oval 58"/>
          <p:cNvSpPr/>
          <p:nvPr/>
        </p:nvSpPr>
        <p:spPr bwMode="auto">
          <a:xfrm>
            <a:off x="1447800" y="1447800"/>
            <a:ext cx="533400" cy="533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1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/>
                <a:cs typeface="Gill Sans"/>
              </a:rPr>
              <a:t>y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609600" y="1447800"/>
            <a:ext cx="838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put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4114800" y="1371600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92100" algn="l"/>
                <a:tab pos="520700" algn="l"/>
              </a:tabLst>
            </a:pP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h</a:t>
            </a:r>
            <a:r>
              <a:rPr lang="en-US" sz="2400" b="0" i="1" kern="0" baseline="-25000" dirty="0" smtClean="0">
                <a:solidFill>
                  <a:srgbClr val="000000"/>
                </a:solidFill>
                <a:latin typeface="Gill Sans"/>
                <a:cs typeface="Gill Sans"/>
              </a:rPr>
              <a:t>1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(</a:t>
            </a: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y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) = 6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4114800" y="1748135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92100" algn="l"/>
                <a:tab pos="520700" algn="l"/>
              </a:tabLst>
            </a:pP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h</a:t>
            </a:r>
            <a:r>
              <a:rPr lang="en-US" sz="2400" b="0" i="1" kern="0" baseline="-25000" dirty="0">
                <a:solidFill>
                  <a:srgbClr val="000000"/>
                </a:solidFill>
                <a:latin typeface="Gill Sans"/>
                <a:cs typeface="Gill Sans"/>
              </a:rPr>
              <a:t>2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(</a:t>
            </a: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y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) = 5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4114800" y="2129135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92100" algn="l"/>
                <a:tab pos="520700" algn="l"/>
              </a:tabLst>
            </a:pP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h</a:t>
            </a:r>
            <a:r>
              <a:rPr lang="en-US" sz="2400" b="0" i="1" kern="0" baseline="-25000" dirty="0">
                <a:solidFill>
                  <a:srgbClr val="000000"/>
                </a:solidFill>
                <a:latin typeface="Gill Sans"/>
                <a:cs typeface="Gill Sans"/>
              </a:rPr>
              <a:t>3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(</a:t>
            </a: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y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) = 12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cxnSp>
        <p:nvCxnSpPr>
          <p:cNvPr id="67" name="Straight Arrow Connector 66"/>
          <p:cNvCxnSpPr/>
          <p:nvPr/>
        </p:nvCxnSpPr>
        <p:spPr bwMode="auto">
          <a:xfrm>
            <a:off x="1752600" y="2133600"/>
            <a:ext cx="2362200" cy="22860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 bwMode="auto">
          <a:xfrm>
            <a:off x="1752600" y="2133600"/>
            <a:ext cx="1905000" cy="28194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 bwMode="auto">
          <a:xfrm>
            <a:off x="1752600" y="2133600"/>
            <a:ext cx="5562600" cy="33528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4114800" y="2510135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92100" algn="l"/>
                <a:tab pos="520700" algn="l"/>
              </a:tabLst>
            </a:pP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h</a:t>
            </a:r>
            <a:r>
              <a:rPr lang="en-US" sz="2400" b="0" i="1" kern="0" baseline="-25000" dirty="0" smtClean="0">
                <a:solidFill>
                  <a:srgbClr val="000000"/>
                </a:solidFill>
                <a:latin typeface="Gill Sans"/>
                <a:cs typeface="Gill Sans"/>
              </a:rPr>
              <a:t>4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(</a:t>
            </a: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y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) = 2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cxnSp>
        <p:nvCxnSpPr>
          <p:cNvPr id="71" name="Straight Arrow Connector 70"/>
          <p:cNvCxnSpPr/>
          <p:nvPr/>
        </p:nvCxnSpPr>
        <p:spPr bwMode="auto">
          <a:xfrm>
            <a:off x="1752600" y="2133600"/>
            <a:ext cx="304800" cy="38862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430782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60" grpId="0"/>
      <p:bldP spid="64" grpId="0"/>
      <p:bldP spid="65" grpId="0"/>
      <p:bldP spid="66" grpId="0"/>
      <p:bldP spid="70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Count-Min Sketches: put</a:t>
            </a:r>
            <a:endParaRPr lang="en-US" dirty="0"/>
          </a:p>
        </p:txBody>
      </p:sp>
      <p:grpSp>
        <p:nvGrpSpPr>
          <p:cNvPr id="63" name="Group 62"/>
          <p:cNvGrpSpPr/>
          <p:nvPr/>
        </p:nvGrpSpPr>
        <p:grpSpPr>
          <a:xfrm>
            <a:off x="1371600" y="4343400"/>
            <a:ext cx="6324600" cy="2057400"/>
            <a:chOff x="1371600" y="4343400"/>
            <a:chExt cx="6324600" cy="2057400"/>
          </a:xfrm>
        </p:grpSpPr>
        <p:sp>
          <p:nvSpPr>
            <p:cNvPr id="4" name="Rectangle 3"/>
            <p:cNvSpPr/>
            <p:nvPr/>
          </p:nvSpPr>
          <p:spPr bwMode="auto">
            <a:xfrm>
              <a:off x="13716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5" name="Rectangle 4"/>
            <p:cNvSpPr/>
            <p:nvPr/>
          </p:nvSpPr>
          <p:spPr bwMode="auto">
            <a:xfrm>
              <a:off x="19050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2</a:t>
              </a:r>
            </a:p>
          </p:txBody>
        </p:sp>
        <p:sp>
          <p:nvSpPr>
            <p:cNvPr id="6" name="Rectangle 5"/>
            <p:cNvSpPr/>
            <p:nvPr/>
          </p:nvSpPr>
          <p:spPr bwMode="auto">
            <a:xfrm>
              <a:off x="24384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7" name="Rectangle 6"/>
            <p:cNvSpPr/>
            <p:nvPr/>
          </p:nvSpPr>
          <p:spPr bwMode="auto">
            <a:xfrm>
              <a:off x="29718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8" name="Rectangle 7"/>
            <p:cNvSpPr/>
            <p:nvPr/>
          </p:nvSpPr>
          <p:spPr bwMode="auto">
            <a:xfrm>
              <a:off x="35052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9" name="Rectangle 8"/>
            <p:cNvSpPr/>
            <p:nvPr/>
          </p:nvSpPr>
          <p:spPr bwMode="auto">
            <a:xfrm>
              <a:off x="40386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1</a:t>
              </a:r>
            </a:p>
          </p:txBody>
        </p:sp>
        <p:sp>
          <p:nvSpPr>
            <p:cNvPr id="10" name="Rectangle 9"/>
            <p:cNvSpPr/>
            <p:nvPr/>
          </p:nvSpPr>
          <p:spPr bwMode="auto">
            <a:xfrm>
              <a:off x="45720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1" name="Rectangle 10"/>
            <p:cNvSpPr/>
            <p:nvPr/>
          </p:nvSpPr>
          <p:spPr bwMode="auto">
            <a:xfrm>
              <a:off x="51054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2" name="Rectangle 11"/>
            <p:cNvSpPr/>
            <p:nvPr/>
          </p:nvSpPr>
          <p:spPr bwMode="auto">
            <a:xfrm>
              <a:off x="56388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3" name="Rectangle 12"/>
            <p:cNvSpPr/>
            <p:nvPr/>
          </p:nvSpPr>
          <p:spPr bwMode="auto">
            <a:xfrm>
              <a:off x="61722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4" name="Rectangle 13"/>
            <p:cNvSpPr/>
            <p:nvPr/>
          </p:nvSpPr>
          <p:spPr bwMode="auto">
            <a:xfrm>
              <a:off x="67056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5" name="Rectangle 14"/>
            <p:cNvSpPr/>
            <p:nvPr/>
          </p:nvSpPr>
          <p:spPr bwMode="auto">
            <a:xfrm>
              <a:off x="72390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6" name="Rectangle 15"/>
            <p:cNvSpPr/>
            <p:nvPr/>
          </p:nvSpPr>
          <p:spPr bwMode="auto">
            <a:xfrm>
              <a:off x="13716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7" name="Rectangle 16"/>
            <p:cNvSpPr/>
            <p:nvPr/>
          </p:nvSpPr>
          <p:spPr bwMode="auto">
            <a:xfrm>
              <a:off x="19050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8" name="Rectangle 17"/>
            <p:cNvSpPr/>
            <p:nvPr/>
          </p:nvSpPr>
          <p:spPr bwMode="auto">
            <a:xfrm>
              <a:off x="24384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9" name="Rectangle 18"/>
            <p:cNvSpPr/>
            <p:nvPr/>
          </p:nvSpPr>
          <p:spPr bwMode="auto">
            <a:xfrm>
              <a:off x="29718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0" name="Rectangle 19"/>
            <p:cNvSpPr/>
            <p:nvPr/>
          </p:nvSpPr>
          <p:spPr bwMode="auto">
            <a:xfrm>
              <a:off x="35052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3</a:t>
              </a:r>
            </a:p>
          </p:txBody>
        </p:sp>
        <p:sp>
          <p:nvSpPr>
            <p:cNvPr id="21" name="Rectangle 20"/>
            <p:cNvSpPr/>
            <p:nvPr/>
          </p:nvSpPr>
          <p:spPr bwMode="auto">
            <a:xfrm>
              <a:off x="40386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2" name="Rectangle 21"/>
            <p:cNvSpPr/>
            <p:nvPr/>
          </p:nvSpPr>
          <p:spPr bwMode="auto">
            <a:xfrm>
              <a:off x="45720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3" name="Rectangle 22"/>
            <p:cNvSpPr/>
            <p:nvPr/>
          </p:nvSpPr>
          <p:spPr bwMode="auto">
            <a:xfrm>
              <a:off x="51054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4" name="Rectangle 23"/>
            <p:cNvSpPr/>
            <p:nvPr/>
          </p:nvSpPr>
          <p:spPr bwMode="auto">
            <a:xfrm>
              <a:off x="56388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5" name="Rectangle 24"/>
            <p:cNvSpPr/>
            <p:nvPr/>
          </p:nvSpPr>
          <p:spPr bwMode="auto">
            <a:xfrm>
              <a:off x="61722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6" name="Rectangle 25"/>
            <p:cNvSpPr/>
            <p:nvPr/>
          </p:nvSpPr>
          <p:spPr bwMode="auto">
            <a:xfrm>
              <a:off x="67056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7" name="Rectangle 26"/>
            <p:cNvSpPr/>
            <p:nvPr/>
          </p:nvSpPr>
          <p:spPr bwMode="auto">
            <a:xfrm>
              <a:off x="72390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8" name="Rectangle 27"/>
            <p:cNvSpPr/>
            <p:nvPr/>
          </p:nvSpPr>
          <p:spPr bwMode="auto">
            <a:xfrm>
              <a:off x="13716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9" name="Rectangle 28"/>
            <p:cNvSpPr/>
            <p:nvPr/>
          </p:nvSpPr>
          <p:spPr bwMode="auto">
            <a:xfrm>
              <a:off x="19050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0" name="Rectangle 29"/>
            <p:cNvSpPr/>
            <p:nvPr/>
          </p:nvSpPr>
          <p:spPr bwMode="auto">
            <a:xfrm>
              <a:off x="24384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1" name="Rectangle 30"/>
            <p:cNvSpPr/>
            <p:nvPr/>
          </p:nvSpPr>
          <p:spPr bwMode="auto">
            <a:xfrm>
              <a:off x="29718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2" name="Rectangle 31"/>
            <p:cNvSpPr/>
            <p:nvPr/>
          </p:nvSpPr>
          <p:spPr bwMode="auto">
            <a:xfrm>
              <a:off x="35052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3" name="Rectangle 32"/>
            <p:cNvSpPr/>
            <p:nvPr/>
          </p:nvSpPr>
          <p:spPr bwMode="auto">
            <a:xfrm>
              <a:off x="40386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4" name="Rectangle 33"/>
            <p:cNvSpPr/>
            <p:nvPr/>
          </p:nvSpPr>
          <p:spPr bwMode="auto">
            <a:xfrm>
              <a:off x="45720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5" name="Rectangle 34"/>
            <p:cNvSpPr/>
            <p:nvPr/>
          </p:nvSpPr>
          <p:spPr bwMode="auto">
            <a:xfrm>
              <a:off x="51054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6" name="Rectangle 35"/>
            <p:cNvSpPr/>
            <p:nvPr/>
          </p:nvSpPr>
          <p:spPr bwMode="auto">
            <a:xfrm>
              <a:off x="56388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7" name="Rectangle 36"/>
            <p:cNvSpPr/>
            <p:nvPr/>
          </p:nvSpPr>
          <p:spPr bwMode="auto">
            <a:xfrm>
              <a:off x="61722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8" name="Rectangle 37"/>
            <p:cNvSpPr/>
            <p:nvPr/>
          </p:nvSpPr>
          <p:spPr bwMode="auto">
            <a:xfrm>
              <a:off x="67056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2</a:t>
              </a:r>
            </a:p>
          </p:txBody>
        </p:sp>
        <p:sp>
          <p:nvSpPr>
            <p:cNvPr id="39" name="Rectangle 38"/>
            <p:cNvSpPr/>
            <p:nvPr/>
          </p:nvSpPr>
          <p:spPr bwMode="auto">
            <a:xfrm>
              <a:off x="72390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1</a:t>
              </a:r>
            </a:p>
          </p:txBody>
        </p:sp>
        <p:sp>
          <p:nvSpPr>
            <p:cNvPr id="40" name="Rectangle 39"/>
            <p:cNvSpPr/>
            <p:nvPr/>
          </p:nvSpPr>
          <p:spPr bwMode="auto">
            <a:xfrm>
              <a:off x="13716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1" name="Rectangle 40"/>
            <p:cNvSpPr/>
            <p:nvPr/>
          </p:nvSpPr>
          <p:spPr bwMode="auto">
            <a:xfrm>
              <a:off x="19050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1</a:t>
              </a:r>
            </a:p>
          </p:txBody>
        </p:sp>
        <p:sp>
          <p:nvSpPr>
            <p:cNvPr id="42" name="Rectangle 41"/>
            <p:cNvSpPr/>
            <p:nvPr/>
          </p:nvSpPr>
          <p:spPr bwMode="auto">
            <a:xfrm>
              <a:off x="24384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3" name="Rectangle 42"/>
            <p:cNvSpPr/>
            <p:nvPr/>
          </p:nvSpPr>
          <p:spPr bwMode="auto">
            <a:xfrm>
              <a:off x="29718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2</a:t>
              </a:r>
            </a:p>
          </p:txBody>
        </p:sp>
        <p:sp>
          <p:nvSpPr>
            <p:cNvPr id="44" name="Rectangle 43"/>
            <p:cNvSpPr/>
            <p:nvPr/>
          </p:nvSpPr>
          <p:spPr bwMode="auto">
            <a:xfrm>
              <a:off x="35052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5" name="Rectangle 44"/>
            <p:cNvSpPr/>
            <p:nvPr/>
          </p:nvSpPr>
          <p:spPr bwMode="auto">
            <a:xfrm>
              <a:off x="40386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6" name="Rectangle 45"/>
            <p:cNvSpPr/>
            <p:nvPr/>
          </p:nvSpPr>
          <p:spPr bwMode="auto">
            <a:xfrm>
              <a:off x="45720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7" name="Rectangle 46"/>
            <p:cNvSpPr/>
            <p:nvPr/>
          </p:nvSpPr>
          <p:spPr bwMode="auto">
            <a:xfrm>
              <a:off x="51054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8" name="Rectangle 47"/>
            <p:cNvSpPr/>
            <p:nvPr/>
          </p:nvSpPr>
          <p:spPr bwMode="auto">
            <a:xfrm>
              <a:off x="56388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9" name="Rectangle 48"/>
            <p:cNvSpPr/>
            <p:nvPr/>
          </p:nvSpPr>
          <p:spPr bwMode="auto">
            <a:xfrm>
              <a:off x="61722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50" name="Rectangle 49"/>
            <p:cNvSpPr/>
            <p:nvPr/>
          </p:nvSpPr>
          <p:spPr bwMode="auto">
            <a:xfrm>
              <a:off x="67056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51" name="Rectangle 50"/>
            <p:cNvSpPr/>
            <p:nvPr/>
          </p:nvSpPr>
          <p:spPr bwMode="auto">
            <a:xfrm>
              <a:off x="72390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</p:grpSp>
      <p:sp>
        <p:nvSpPr>
          <p:cNvPr id="59" name="Oval 58"/>
          <p:cNvSpPr/>
          <p:nvPr/>
        </p:nvSpPr>
        <p:spPr bwMode="auto">
          <a:xfrm>
            <a:off x="1447800" y="1447800"/>
            <a:ext cx="533400" cy="533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/>
                <a:cs typeface="Gill Sans"/>
              </a:rPr>
              <a:t>y</a:t>
            </a:r>
            <a:endParaRPr kumimoji="0" lang="en-US" sz="2400" b="0" i="1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609600" y="1447800"/>
            <a:ext cx="838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put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63640998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Count-Min Sketches: get</a:t>
            </a:r>
            <a:endParaRPr lang="en-US" dirty="0"/>
          </a:p>
        </p:txBody>
      </p:sp>
      <p:grpSp>
        <p:nvGrpSpPr>
          <p:cNvPr id="63" name="Group 62"/>
          <p:cNvGrpSpPr/>
          <p:nvPr/>
        </p:nvGrpSpPr>
        <p:grpSpPr>
          <a:xfrm>
            <a:off x="1371600" y="4343400"/>
            <a:ext cx="6324600" cy="2057400"/>
            <a:chOff x="1371600" y="4343400"/>
            <a:chExt cx="6324600" cy="2057400"/>
          </a:xfrm>
        </p:grpSpPr>
        <p:sp>
          <p:nvSpPr>
            <p:cNvPr id="4" name="Rectangle 3"/>
            <p:cNvSpPr/>
            <p:nvPr/>
          </p:nvSpPr>
          <p:spPr bwMode="auto">
            <a:xfrm>
              <a:off x="13716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5" name="Rectangle 4"/>
            <p:cNvSpPr/>
            <p:nvPr/>
          </p:nvSpPr>
          <p:spPr bwMode="auto">
            <a:xfrm>
              <a:off x="19050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2</a:t>
              </a:r>
            </a:p>
          </p:txBody>
        </p:sp>
        <p:sp>
          <p:nvSpPr>
            <p:cNvPr id="6" name="Rectangle 5"/>
            <p:cNvSpPr/>
            <p:nvPr/>
          </p:nvSpPr>
          <p:spPr bwMode="auto">
            <a:xfrm>
              <a:off x="24384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7" name="Rectangle 6"/>
            <p:cNvSpPr/>
            <p:nvPr/>
          </p:nvSpPr>
          <p:spPr bwMode="auto">
            <a:xfrm>
              <a:off x="29718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8" name="Rectangle 7"/>
            <p:cNvSpPr/>
            <p:nvPr/>
          </p:nvSpPr>
          <p:spPr bwMode="auto">
            <a:xfrm>
              <a:off x="35052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9" name="Rectangle 8"/>
            <p:cNvSpPr/>
            <p:nvPr/>
          </p:nvSpPr>
          <p:spPr bwMode="auto">
            <a:xfrm>
              <a:off x="40386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1</a:t>
              </a:r>
            </a:p>
          </p:txBody>
        </p:sp>
        <p:sp>
          <p:nvSpPr>
            <p:cNvPr id="10" name="Rectangle 9"/>
            <p:cNvSpPr/>
            <p:nvPr/>
          </p:nvSpPr>
          <p:spPr bwMode="auto">
            <a:xfrm>
              <a:off x="45720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1" name="Rectangle 10"/>
            <p:cNvSpPr/>
            <p:nvPr/>
          </p:nvSpPr>
          <p:spPr bwMode="auto">
            <a:xfrm>
              <a:off x="51054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2" name="Rectangle 11"/>
            <p:cNvSpPr/>
            <p:nvPr/>
          </p:nvSpPr>
          <p:spPr bwMode="auto">
            <a:xfrm>
              <a:off x="56388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3" name="Rectangle 12"/>
            <p:cNvSpPr/>
            <p:nvPr/>
          </p:nvSpPr>
          <p:spPr bwMode="auto">
            <a:xfrm>
              <a:off x="61722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4" name="Rectangle 13"/>
            <p:cNvSpPr/>
            <p:nvPr/>
          </p:nvSpPr>
          <p:spPr bwMode="auto">
            <a:xfrm>
              <a:off x="67056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5" name="Rectangle 14"/>
            <p:cNvSpPr/>
            <p:nvPr/>
          </p:nvSpPr>
          <p:spPr bwMode="auto">
            <a:xfrm>
              <a:off x="72390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6" name="Rectangle 15"/>
            <p:cNvSpPr/>
            <p:nvPr/>
          </p:nvSpPr>
          <p:spPr bwMode="auto">
            <a:xfrm>
              <a:off x="13716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7" name="Rectangle 16"/>
            <p:cNvSpPr/>
            <p:nvPr/>
          </p:nvSpPr>
          <p:spPr bwMode="auto">
            <a:xfrm>
              <a:off x="19050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8" name="Rectangle 17"/>
            <p:cNvSpPr/>
            <p:nvPr/>
          </p:nvSpPr>
          <p:spPr bwMode="auto">
            <a:xfrm>
              <a:off x="24384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9" name="Rectangle 18"/>
            <p:cNvSpPr/>
            <p:nvPr/>
          </p:nvSpPr>
          <p:spPr bwMode="auto">
            <a:xfrm>
              <a:off x="29718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0" name="Rectangle 19"/>
            <p:cNvSpPr/>
            <p:nvPr/>
          </p:nvSpPr>
          <p:spPr bwMode="auto">
            <a:xfrm>
              <a:off x="35052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3</a:t>
              </a:r>
            </a:p>
          </p:txBody>
        </p:sp>
        <p:sp>
          <p:nvSpPr>
            <p:cNvPr id="21" name="Rectangle 20"/>
            <p:cNvSpPr/>
            <p:nvPr/>
          </p:nvSpPr>
          <p:spPr bwMode="auto">
            <a:xfrm>
              <a:off x="40386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2" name="Rectangle 21"/>
            <p:cNvSpPr/>
            <p:nvPr/>
          </p:nvSpPr>
          <p:spPr bwMode="auto">
            <a:xfrm>
              <a:off x="45720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3" name="Rectangle 22"/>
            <p:cNvSpPr/>
            <p:nvPr/>
          </p:nvSpPr>
          <p:spPr bwMode="auto">
            <a:xfrm>
              <a:off x="51054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4" name="Rectangle 23"/>
            <p:cNvSpPr/>
            <p:nvPr/>
          </p:nvSpPr>
          <p:spPr bwMode="auto">
            <a:xfrm>
              <a:off x="56388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5" name="Rectangle 24"/>
            <p:cNvSpPr/>
            <p:nvPr/>
          </p:nvSpPr>
          <p:spPr bwMode="auto">
            <a:xfrm>
              <a:off x="61722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6" name="Rectangle 25"/>
            <p:cNvSpPr/>
            <p:nvPr/>
          </p:nvSpPr>
          <p:spPr bwMode="auto">
            <a:xfrm>
              <a:off x="67056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7" name="Rectangle 26"/>
            <p:cNvSpPr/>
            <p:nvPr/>
          </p:nvSpPr>
          <p:spPr bwMode="auto">
            <a:xfrm>
              <a:off x="72390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8" name="Rectangle 27"/>
            <p:cNvSpPr/>
            <p:nvPr/>
          </p:nvSpPr>
          <p:spPr bwMode="auto">
            <a:xfrm>
              <a:off x="13716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9" name="Rectangle 28"/>
            <p:cNvSpPr/>
            <p:nvPr/>
          </p:nvSpPr>
          <p:spPr bwMode="auto">
            <a:xfrm>
              <a:off x="19050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0" name="Rectangle 29"/>
            <p:cNvSpPr/>
            <p:nvPr/>
          </p:nvSpPr>
          <p:spPr bwMode="auto">
            <a:xfrm>
              <a:off x="24384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1" name="Rectangle 30"/>
            <p:cNvSpPr/>
            <p:nvPr/>
          </p:nvSpPr>
          <p:spPr bwMode="auto">
            <a:xfrm>
              <a:off x="29718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2" name="Rectangle 31"/>
            <p:cNvSpPr/>
            <p:nvPr/>
          </p:nvSpPr>
          <p:spPr bwMode="auto">
            <a:xfrm>
              <a:off x="35052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3" name="Rectangle 32"/>
            <p:cNvSpPr/>
            <p:nvPr/>
          </p:nvSpPr>
          <p:spPr bwMode="auto">
            <a:xfrm>
              <a:off x="40386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4" name="Rectangle 33"/>
            <p:cNvSpPr/>
            <p:nvPr/>
          </p:nvSpPr>
          <p:spPr bwMode="auto">
            <a:xfrm>
              <a:off x="45720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5" name="Rectangle 34"/>
            <p:cNvSpPr/>
            <p:nvPr/>
          </p:nvSpPr>
          <p:spPr bwMode="auto">
            <a:xfrm>
              <a:off x="51054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6" name="Rectangle 35"/>
            <p:cNvSpPr/>
            <p:nvPr/>
          </p:nvSpPr>
          <p:spPr bwMode="auto">
            <a:xfrm>
              <a:off x="56388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7" name="Rectangle 36"/>
            <p:cNvSpPr/>
            <p:nvPr/>
          </p:nvSpPr>
          <p:spPr bwMode="auto">
            <a:xfrm>
              <a:off x="61722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8" name="Rectangle 37"/>
            <p:cNvSpPr/>
            <p:nvPr/>
          </p:nvSpPr>
          <p:spPr bwMode="auto">
            <a:xfrm>
              <a:off x="67056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2</a:t>
              </a:r>
            </a:p>
          </p:txBody>
        </p:sp>
        <p:sp>
          <p:nvSpPr>
            <p:cNvPr id="39" name="Rectangle 38"/>
            <p:cNvSpPr/>
            <p:nvPr/>
          </p:nvSpPr>
          <p:spPr bwMode="auto">
            <a:xfrm>
              <a:off x="72390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1</a:t>
              </a:r>
            </a:p>
          </p:txBody>
        </p:sp>
        <p:sp>
          <p:nvSpPr>
            <p:cNvPr id="40" name="Rectangle 39"/>
            <p:cNvSpPr/>
            <p:nvPr/>
          </p:nvSpPr>
          <p:spPr bwMode="auto">
            <a:xfrm>
              <a:off x="13716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1" name="Rectangle 40"/>
            <p:cNvSpPr/>
            <p:nvPr/>
          </p:nvSpPr>
          <p:spPr bwMode="auto">
            <a:xfrm>
              <a:off x="19050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1</a:t>
              </a:r>
            </a:p>
          </p:txBody>
        </p:sp>
        <p:sp>
          <p:nvSpPr>
            <p:cNvPr id="42" name="Rectangle 41"/>
            <p:cNvSpPr/>
            <p:nvPr/>
          </p:nvSpPr>
          <p:spPr bwMode="auto">
            <a:xfrm>
              <a:off x="24384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3" name="Rectangle 42"/>
            <p:cNvSpPr/>
            <p:nvPr/>
          </p:nvSpPr>
          <p:spPr bwMode="auto">
            <a:xfrm>
              <a:off x="29718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2</a:t>
              </a:r>
            </a:p>
          </p:txBody>
        </p:sp>
        <p:sp>
          <p:nvSpPr>
            <p:cNvPr id="44" name="Rectangle 43"/>
            <p:cNvSpPr/>
            <p:nvPr/>
          </p:nvSpPr>
          <p:spPr bwMode="auto">
            <a:xfrm>
              <a:off x="35052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5" name="Rectangle 44"/>
            <p:cNvSpPr/>
            <p:nvPr/>
          </p:nvSpPr>
          <p:spPr bwMode="auto">
            <a:xfrm>
              <a:off x="40386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6" name="Rectangle 45"/>
            <p:cNvSpPr/>
            <p:nvPr/>
          </p:nvSpPr>
          <p:spPr bwMode="auto">
            <a:xfrm>
              <a:off x="45720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7" name="Rectangle 46"/>
            <p:cNvSpPr/>
            <p:nvPr/>
          </p:nvSpPr>
          <p:spPr bwMode="auto">
            <a:xfrm>
              <a:off x="51054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8" name="Rectangle 47"/>
            <p:cNvSpPr/>
            <p:nvPr/>
          </p:nvSpPr>
          <p:spPr bwMode="auto">
            <a:xfrm>
              <a:off x="56388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9" name="Rectangle 48"/>
            <p:cNvSpPr/>
            <p:nvPr/>
          </p:nvSpPr>
          <p:spPr bwMode="auto">
            <a:xfrm>
              <a:off x="61722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50" name="Rectangle 49"/>
            <p:cNvSpPr/>
            <p:nvPr/>
          </p:nvSpPr>
          <p:spPr bwMode="auto">
            <a:xfrm>
              <a:off x="67056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51" name="Rectangle 50"/>
            <p:cNvSpPr/>
            <p:nvPr/>
          </p:nvSpPr>
          <p:spPr bwMode="auto">
            <a:xfrm>
              <a:off x="72390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</p:grpSp>
      <p:sp>
        <p:nvSpPr>
          <p:cNvPr id="54" name="Oval 53"/>
          <p:cNvSpPr/>
          <p:nvPr/>
        </p:nvSpPr>
        <p:spPr bwMode="auto">
          <a:xfrm>
            <a:off x="1447800" y="1447800"/>
            <a:ext cx="533400" cy="533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1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/>
                <a:cs typeface="Gill Sans"/>
              </a:rPr>
              <a:t>x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609600" y="1447800"/>
            <a:ext cx="838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get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4114800" y="1371600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92100" algn="l"/>
                <a:tab pos="520700" algn="l"/>
              </a:tabLst>
            </a:pP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h</a:t>
            </a:r>
            <a:r>
              <a:rPr lang="en-US" sz="2400" b="0" i="1" kern="0" baseline="-25000" dirty="0" smtClean="0">
                <a:solidFill>
                  <a:srgbClr val="000000"/>
                </a:solidFill>
                <a:latin typeface="Gill Sans"/>
                <a:cs typeface="Gill Sans"/>
              </a:rPr>
              <a:t>1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(</a:t>
            </a: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x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) = 2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4114800" y="1748135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92100" algn="l"/>
                <a:tab pos="520700" algn="l"/>
              </a:tabLst>
            </a:pP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h</a:t>
            </a:r>
            <a:r>
              <a:rPr lang="en-US" sz="2400" b="0" i="1" kern="0" baseline="-25000" dirty="0">
                <a:solidFill>
                  <a:srgbClr val="000000"/>
                </a:solidFill>
                <a:latin typeface="Gill Sans"/>
                <a:cs typeface="Gill Sans"/>
              </a:rPr>
              <a:t>2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(</a:t>
            </a: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x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) = 5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4114800" y="2129135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92100" algn="l"/>
                <a:tab pos="520700" algn="l"/>
              </a:tabLst>
            </a:pP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h</a:t>
            </a:r>
            <a:r>
              <a:rPr lang="en-US" sz="2400" b="0" i="1" kern="0" baseline="-25000" dirty="0">
                <a:solidFill>
                  <a:srgbClr val="000000"/>
                </a:solidFill>
                <a:latin typeface="Gill Sans"/>
                <a:cs typeface="Gill Sans"/>
              </a:rPr>
              <a:t>3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(</a:t>
            </a: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x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) = 11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cxnSp>
        <p:nvCxnSpPr>
          <p:cNvPr id="61" name="Straight Arrow Connector 60"/>
          <p:cNvCxnSpPr/>
          <p:nvPr/>
        </p:nvCxnSpPr>
        <p:spPr bwMode="auto">
          <a:xfrm>
            <a:off x="1752600" y="2133600"/>
            <a:ext cx="304800" cy="22860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 bwMode="auto">
          <a:xfrm>
            <a:off x="1752600" y="2133600"/>
            <a:ext cx="1905000" cy="28194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 bwMode="auto">
          <a:xfrm>
            <a:off x="1752600" y="2133600"/>
            <a:ext cx="5029200" cy="33528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4114800" y="2510135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92100" algn="l"/>
                <a:tab pos="520700" algn="l"/>
              </a:tabLst>
            </a:pP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h</a:t>
            </a:r>
            <a:r>
              <a:rPr lang="en-US" sz="2400" b="0" i="1" kern="0" baseline="-25000" dirty="0" smtClean="0">
                <a:solidFill>
                  <a:srgbClr val="000000"/>
                </a:solidFill>
                <a:latin typeface="Gill Sans"/>
                <a:cs typeface="Gill Sans"/>
              </a:rPr>
              <a:t>4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(</a:t>
            </a: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x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) = 4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cxnSp>
        <p:nvCxnSpPr>
          <p:cNvPr id="66" name="Straight Arrow Connector 65"/>
          <p:cNvCxnSpPr/>
          <p:nvPr/>
        </p:nvCxnSpPr>
        <p:spPr bwMode="auto">
          <a:xfrm>
            <a:off x="1752600" y="2133600"/>
            <a:ext cx="1371600" cy="39624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049186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55" grpId="0"/>
      <p:bldP spid="56" grpId="0"/>
      <p:bldP spid="57" grpId="0"/>
      <p:bldP spid="58" grpId="0"/>
      <p:bldP spid="65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Count-Min Sketches: get</a:t>
            </a:r>
            <a:endParaRPr lang="en-US" dirty="0"/>
          </a:p>
        </p:txBody>
      </p:sp>
      <p:grpSp>
        <p:nvGrpSpPr>
          <p:cNvPr id="63" name="Group 62"/>
          <p:cNvGrpSpPr/>
          <p:nvPr/>
        </p:nvGrpSpPr>
        <p:grpSpPr>
          <a:xfrm>
            <a:off x="1371600" y="4343400"/>
            <a:ext cx="6324600" cy="2057400"/>
            <a:chOff x="1371600" y="4343400"/>
            <a:chExt cx="6324600" cy="2057400"/>
          </a:xfrm>
        </p:grpSpPr>
        <p:sp>
          <p:nvSpPr>
            <p:cNvPr id="4" name="Rectangle 3"/>
            <p:cNvSpPr/>
            <p:nvPr/>
          </p:nvSpPr>
          <p:spPr bwMode="auto">
            <a:xfrm>
              <a:off x="13716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5" name="Rectangle 4"/>
            <p:cNvSpPr/>
            <p:nvPr/>
          </p:nvSpPr>
          <p:spPr bwMode="auto">
            <a:xfrm>
              <a:off x="19050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2</a:t>
              </a:r>
            </a:p>
          </p:txBody>
        </p:sp>
        <p:sp>
          <p:nvSpPr>
            <p:cNvPr id="6" name="Rectangle 5"/>
            <p:cNvSpPr/>
            <p:nvPr/>
          </p:nvSpPr>
          <p:spPr bwMode="auto">
            <a:xfrm>
              <a:off x="24384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7" name="Rectangle 6"/>
            <p:cNvSpPr/>
            <p:nvPr/>
          </p:nvSpPr>
          <p:spPr bwMode="auto">
            <a:xfrm>
              <a:off x="29718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8" name="Rectangle 7"/>
            <p:cNvSpPr/>
            <p:nvPr/>
          </p:nvSpPr>
          <p:spPr bwMode="auto">
            <a:xfrm>
              <a:off x="35052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9" name="Rectangle 8"/>
            <p:cNvSpPr/>
            <p:nvPr/>
          </p:nvSpPr>
          <p:spPr bwMode="auto">
            <a:xfrm>
              <a:off x="40386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1</a:t>
              </a:r>
            </a:p>
          </p:txBody>
        </p:sp>
        <p:sp>
          <p:nvSpPr>
            <p:cNvPr id="10" name="Rectangle 9"/>
            <p:cNvSpPr/>
            <p:nvPr/>
          </p:nvSpPr>
          <p:spPr bwMode="auto">
            <a:xfrm>
              <a:off x="45720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1" name="Rectangle 10"/>
            <p:cNvSpPr/>
            <p:nvPr/>
          </p:nvSpPr>
          <p:spPr bwMode="auto">
            <a:xfrm>
              <a:off x="51054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2" name="Rectangle 11"/>
            <p:cNvSpPr/>
            <p:nvPr/>
          </p:nvSpPr>
          <p:spPr bwMode="auto">
            <a:xfrm>
              <a:off x="56388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3" name="Rectangle 12"/>
            <p:cNvSpPr/>
            <p:nvPr/>
          </p:nvSpPr>
          <p:spPr bwMode="auto">
            <a:xfrm>
              <a:off x="61722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4" name="Rectangle 13"/>
            <p:cNvSpPr/>
            <p:nvPr/>
          </p:nvSpPr>
          <p:spPr bwMode="auto">
            <a:xfrm>
              <a:off x="67056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5" name="Rectangle 14"/>
            <p:cNvSpPr/>
            <p:nvPr/>
          </p:nvSpPr>
          <p:spPr bwMode="auto">
            <a:xfrm>
              <a:off x="72390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6" name="Rectangle 15"/>
            <p:cNvSpPr/>
            <p:nvPr/>
          </p:nvSpPr>
          <p:spPr bwMode="auto">
            <a:xfrm>
              <a:off x="13716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7" name="Rectangle 16"/>
            <p:cNvSpPr/>
            <p:nvPr/>
          </p:nvSpPr>
          <p:spPr bwMode="auto">
            <a:xfrm>
              <a:off x="19050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8" name="Rectangle 17"/>
            <p:cNvSpPr/>
            <p:nvPr/>
          </p:nvSpPr>
          <p:spPr bwMode="auto">
            <a:xfrm>
              <a:off x="24384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9" name="Rectangle 18"/>
            <p:cNvSpPr/>
            <p:nvPr/>
          </p:nvSpPr>
          <p:spPr bwMode="auto">
            <a:xfrm>
              <a:off x="29718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0" name="Rectangle 19"/>
            <p:cNvSpPr/>
            <p:nvPr/>
          </p:nvSpPr>
          <p:spPr bwMode="auto">
            <a:xfrm>
              <a:off x="35052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3</a:t>
              </a:r>
            </a:p>
          </p:txBody>
        </p:sp>
        <p:sp>
          <p:nvSpPr>
            <p:cNvPr id="21" name="Rectangle 20"/>
            <p:cNvSpPr/>
            <p:nvPr/>
          </p:nvSpPr>
          <p:spPr bwMode="auto">
            <a:xfrm>
              <a:off x="40386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2" name="Rectangle 21"/>
            <p:cNvSpPr/>
            <p:nvPr/>
          </p:nvSpPr>
          <p:spPr bwMode="auto">
            <a:xfrm>
              <a:off x="45720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3" name="Rectangle 22"/>
            <p:cNvSpPr/>
            <p:nvPr/>
          </p:nvSpPr>
          <p:spPr bwMode="auto">
            <a:xfrm>
              <a:off x="51054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4" name="Rectangle 23"/>
            <p:cNvSpPr/>
            <p:nvPr/>
          </p:nvSpPr>
          <p:spPr bwMode="auto">
            <a:xfrm>
              <a:off x="56388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5" name="Rectangle 24"/>
            <p:cNvSpPr/>
            <p:nvPr/>
          </p:nvSpPr>
          <p:spPr bwMode="auto">
            <a:xfrm>
              <a:off x="61722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6" name="Rectangle 25"/>
            <p:cNvSpPr/>
            <p:nvPr/>
          </p:nvSpPr>
          <p:spPr bwMode="auto">
            <a:xfrm>
              <a:off x="67056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7" name="Rectangle 26"/>
            <p:cNvSpPr/>
            <p:nvPr/>
          </p:nvSpPr>
          <p:spPr bwMode="auto">
            <a:xfrm>
              <a:off x="72390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8" name="Rectangle 27"/>
            <p:cNvSpPr/>
            <p:nvPr/>
          </p:nvSpPr>
          <p:spPr bwMode="auto">
            <a:xfrm>
              <a:off x="13716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9" name="Rectangle 28"/>
            <p:cNvSpPr/>
            <p:nvPr/>
          </p:nvSpPr>
          <p:spPr bwMode="auto">
            <a:xfrm>
              <a:off x="19050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0" name="Rectangle 29"/>
            <p:cNvSpPr/>
            <p:nvPr/>
          </p:nvSpPr>
          <p:spPr bwMode="auto">
            <a:xfrm>
              <a:off x="24384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1" name="Rectangle 30"/>
            <p:cNvSpPr/>
            <p:nvPr/>
          </p:nvSpPr>
          <p:spPr bwMode="auto">
            <a:xfrm>
              <a:off x="29718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2" name="Rectangle 31"/>
            <p:cNvSpPr/>
            <p:nvPr/>
          </p:nvSpPr>
          <p:spPr bwMode="auto">
            <a:xfrm>
              <a:off x="35052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3" name="Rectangle 32"/>
            <p:cNvSpPr/>
            <p:nvPr/>
          </p:nvSpPr>
          <p:spPr bwMode="auto">
            <a:xfrm>
              <a:off x="40386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4" name="Rectangle 33"/>
            <p:cNvSpPr/>
            <p:nvPr/>
          </p:nvSpPr>
          <p:spPr bwMode="auto">
            <a:xfrm>
              <a:off x="45720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5" name="Rectangle 34"/>
            <p:cNvSpPr/>
            <p:nvPr/>
          </p:nvSpPr>
          <p:spPr bwMode="auto">
            <a:xfrm>
              <a:off x="51054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6" name="Rectangle 35"/>
            <p:cNvSpPr/>
            <p:nvPr/>
          </p:nvSpPr>
          <p:spPr bwMode="auto">
            <a:xfrm>
              <a:off x="56388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7" name="Rectangle 36"/>
            <p:cNvSpPr/>
            <p:nvPr/>
          </p:nvSpPr>
          <p:spPr bwMode="auto">
            <a:xfrm>
              <a:off x="61722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8" name="Rectangle 37"/>
            <p:cNvSpPr/>
            <p:nvPr/>
          </p:nvSpPr>
          <p:spPr bwMode="auto">
            <a:xfrm>
              <a:off x="67056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2</a:t>
              </a:r>
            </a:p>
          </p:txBody>
        </p:sp>
        <p:sp>
          <p:nvSpPr>
            <p:cNvPr id="39" name="Rectangle 38"/>
            <p:cNvSpPr/>
            <p:nvPr/>
          </p:nvSpPr>
          <p:spPr bwMode="auto">
            <a:xfrm>
              <a:off x="72390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1</a:t>
              </a:r>
            </a:p>
          </p:txBody>
        </p:sp>
        <p:sp>
          <p:nvSpPr>
            <p:cNvPr id="40" name="Rectangle 39"/>
            <p:cNvSpPr/>
            <p:nvPr/>
          </p:nvSpPr>
          <p:spPr bwMode="auto">
            <a:xfrm>
              <a:off x="13716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1" name="Rectangle 40"/>
            <p:cNvSpPr/>
            <p:nvPr/>
          </p:nvSpPr>
          <p:spPr bwMode="auto">
            <a:xfrm>
              <a:off x="19050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1</a:t>
              </a:r>
            </a:p>
          </p:txBody>
        </p:sp>
        <p:sp>
          <p:nvSpPr>
            <p:cNvPr id="42" name="Rectangle 41"/>
            <p:cNvSpPr/>
            <p:nvPr/>
          </p:nvSpPr>
          <p:spPr bwMode="auto">
            <a:xfrm>
              <a:off x="24384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3" name="Rectangle 42"/>
            <p:cNvSpPr/>
            <p:nvPr/>
          </p:nvSpPr>
          <p:spPr bwMode="auto">
            <a:xfrm>
              <a:off x="29718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2</a:t>
              </a:r>
            </a:p>
          </p:txBody>
        </p:sp>
        <p:sp>
          <p:nvSpPr>
            <p:cNvPr id="44" name="Rectangle 43"/>
            <p:cNvSpPr/>
            <p:nvPr/>
          </p:nvSpPr>
          <p:spPr bwMode="auto">
            <a:xfrm>
              <a:off x="35052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5" name="Rectangle 44"/>
            <p:cNvSpPr/>
            <p:nvPr/>
          </p:nvSpPr>
          <p:spPr bwMode="auto">
            <a:xfrm>
              <a:off x="40386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6" name="Rectangle 45"/>
            <p:cNvSpPr/>
            <p:nvPr/>
          </p:nvSpPr>
          <p:spPr bwMode="auto">
            <a:xfrm>
              <a:off x="45720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7" name="Rectangle 46"/>
            <p:cNvSpPr/>
            <p:nvPr/>
          </p:nvSpPr>
          <p:spPr bwMode="auto">
            <a:xfrm>
              <a:off x="51054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8" name="Rectangle 47"/>
            <p:cNvSpPr/>
            <p:nvPr/>
          </p:nvSpPr>
          <p:spPr bwMode="auto">
            <a:xfrm>
              <a:off x="56388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9" name="Rectangle 48"/>
            <p:cNvSpPr/>
            <p:nvPr/>
          </p:nvSpPr>
          <p:spPr bwMode="auto">
            <a:xfrm>
              <a:off x="61722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50" name="Rectangle 49"/>
            <p:cNvSpPr/>
            <p:nvPr/>
          </p:nvSpPr>
          <p:spPr bwMode="auto">
            <a:xfrm>
              <a:off x="67056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51" name="Rectangle 50"/>
            <p:cNvSpPr/>
            <p:nvPr/>
          </p:nvSpPr>
          <p:spPr bwMode="auto">
            <a:xfrm>
              <a:off x="72390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</p:grpSp>
      <p:sp>
        <p:nvSpPr>
          <p:cNvPr id="54" name="Oval 53"/>
          <p:cNvSpPr/>
          <p:nvPr/>
        </p:nvSpPr>
        <p:spPr bwMode="auto">
          <a:xfrm>
            <a:off x="1447800" y="1447800"/>
            <a:ext cx="533400" cy="533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1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/>
                <a:cs typeface="Gill Sans"/>
              </a:rPr>
              <a:t>x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609600" y="1447800"/>
            <a:ext cx="838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get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4114800" y="1371600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92100" algn="l"/>
                <a:tab pos="520700" algn="l"/>
              </a:tabLst>
            </a:pP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h</a:t>
            </a:r>
            <a:r>
              <a:rPr lang="en-US" sz="2400" b="0" i="1" kern="0" baseline="-25000" dirty="0" smtClean="0">
                <a:solidFill>
                  <a:srgbClr val="000000"/>
                </a:solidFill>
                <a:latin typeface="Gill Sans"/>
                <a:cs typeface="Gill Sans"/>
              </a:rPr>
              <a:t>1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(</a:t>
            </a: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x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) = 2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4114800" y="1748135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92100" algn="l"/>
                <a:tab pos="520700" algn="l"/>
              </a:tabLst>
            </a:pP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h</a:t>
            </a:r>
            <a:r>
              <a:rPr lang="en-US" sz="2400" b="0" i="1" kern="0" baseline="-25000" dirty="0">
                <a:solidFill>
                  <a:srgbClr val="000000"/>
                </a:solidFill>
                <a:latin typeface="Gill Sans"/>
                <a:cs typeface="Gill Sans"/>
              </a:rPr>
              <a:t>2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(</a:t>
            </a: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x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) = 5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4114800" y="2129135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92100" algn="l"/>
                <a:tab pos="520700" algn="l"/>
              </a:tabLst>
            </a:pP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h</a:t>
            </a:r>
            <a:r>
              <a:rPr lang="en-US" sz="2400" b="0" i="1" kern="0" baseline="-25000" dirty="0">
                <a:solidFill>
                  <a:srgbClr val="000000"/>
                </a:solidFill>
                <a:latin typeface="Gill Sans"/>
                <a:cs typeface="Gill Sans"/>
              </a:rPr>
              <a:t>3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(</a:t>
            </a: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x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) = 11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cxnSp>
        <p:nvCxnSpPr>
          <p:cNvPr id="61" name="Straight Arrow Connector 60"/>
          <p:cNvCxnSpPr/>
          <p:nvPr/>
        </p:nvCxnSpPr>
        <p:spPr bwMode="auto">
          <a:xfrm>
            <a:off x="1752600" y="2133600"/>
            <a:ext cx="304800" cy="22860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 bwMode="auto">
          <a:xfrm>
            <a:off x="1752600" y="2133600"/>
            <a:ext cx="1905000" cy="28194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 bwMode="auto">
          <a:xfrm>
            <a:off x="1752600" y="2133600"/>
            <a:ext cx="5029200" cy="33528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4114800" y="2510135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92100" algn="l"/>
                <a:tab pos="520700" algn="l"/>
              </a:tabLst>
            </a:pP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h</a:t>
            </a:r>
            <a:r>
              <a:rPr lang="en-US" sz="2400" b="0" i="1" kern="0" baseline="-25000" dirty="0" smtClean="0">
                <a:solidFill>
                  <a:srgbClr val="000000"/>
                </a:solidFill>
                <a:latin typeface="Gill Sans"/>
                <a:cs typeface="Gill Sans"/>
              </a:rPr>
              <a:t>4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(</a:t>
            </a: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x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) = 4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cxnSp>
        <p:nvCxnSpPr>
          <p:cNvPr id="66" name="Straight Arrow Connector 65"/>
          <p:cNvCxnSpPr/>
          <p:nvPr/>
        </p:nvCxnSpPr>
        <p:spPr bwMode="auto">
          <a:xfrm>
            <a:off x="1752600" y="2133600"/>
            <a:ext cx="1371600" cy="39624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3" name="Group 2"/>
          <p:cNvGrpSpPr/>
          <p:nvPr/>
        </p:nvGrpSpPr>
        <p:grpSpPr>
          <a:xfrm>
            <a:off x="5486400" y="2514600"/>
            <a:ext cx="3124200" cy="1676400"/>
            <a:chOff x="5486400" y="2514600"/>
            <a:chExt cx="3124200" cy="1676400"/>
          </a:xfrm>
        </p:grpSpPr>
        <p:sp>
          <p:nvSpPr>
            <p:cNvPr id="71" name="TextBox 70"/>
            <p:cNvSpPr txBox="1"/>
            <p:nvPr/>
          </p:nvSpPr>
          <p:spPr>
            <a:xfrm>
              <a:off x="6477000" y="3272135"/>
              <a:ext cx="1447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tabLst>
                  <a:tab pos="292100" algn="l"/>
                  <a:tab pos="520700" algn="l"/>
                </a:tabLst>
              </a:pPr>
              <a:r>
                <a:rPr lang="en-US" sz="2400" b="0" kern="0" dirty="0">
                  <a:solidFill>
                    <a:srgbClr val="000000"/>
                  </a:solidFill>
                  <a:latin typeface="Gill Sans"/>
                  <a:cs typeface="Gill Sans"/>
                </a:rPr>
                <a:t>A[</a:t>
              </a:r>
              <a:r>
                <a:rPr lang="en-US" sz="2400" b="0" i="1" kern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h</a:t>
              </a:r>
              <a:r>
                <a:rPr lang="en-US" sz="2400" b="0" i="1" kern="0" baseline="-25000" dirty="0">
                  <a:solidFill>
                    <a:srgbClr val="000000"/>
                  </a:solidFill>
                  <a:latin typeface="Gill Sans"/>
                  <a:cs typeface="Gill Sans"/>
                </a:rPr>
                <a:t>3</a:t>
              </a:r>
              <a:r>
                <a:rPr lang="en-US" sz="2400" b="0" kern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(</a:t>
              </a:r>
              <a:r>
                <a:rPr lang="en-US" sz="2400" b="0" i="1" kern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x</a:t>
              </a:r>
              <a:r>
                <a:rPr lang="en-US" sz="2400" b="0" kern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)]</a:t>
              </a:r>
              <a:endParaRPr lang="en-US" sz="2400" b="0" dirty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5486400" y="3124200"/>
              <a:ext cx="3124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tabLst>
                  <a:tab pos="292100" algn="l"/>
                  <a:tab pos="520700" algn="l"/>
                </a:tabLst>
              </a:pPr>
              <a:r>
                <a:rPr lang="en-US" sz="2400" b="0" kern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MIN                      = 2    </a:t>
              </a:r>
              <a:endParaRPr lang="en-US" sz="2400" b="0" dirty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  <p:sp>
          <p:nvSpPr>
            <p:cNvPr id="68" name="Double Brace 67"/>
            <p:cNvSpPr/>
            <p:nvPr/>
          </p:nvSpPr>
          <p:spPr bwMode="auto">
            <a:xfrm>
              <a:off x="6248400" y="2514600"/>
              <a:ext cx="1676400" cy="1676400"/>
            </a:xfrm>
            <a:prstGeom prst="bracePair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6477000" y="2514600"/>
              <a:ext cx="1447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tabLst>
                  <a:tab pos="292100" algn="l"/>
                  <a:tab pos="520700" algn="l"/>
                </a:tabLst>
              </a:pPr>
              <a:r>
                <a:rPr lang="en-US" sz="2400" b="0" kern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A[</a:t>
              </a:r>
              <a:r>
                <a:rPr lang="en-US" sz="2400" b="0" i="1" kern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h</a:t>
              </a:r>
              <a:r>
                <a:rPr lang="en-US" sz="2400" b="0" i="1" kern="0" baseline="-2500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1</a:t>
              </a:r>
              <a:r>
                <a:rPr lang="en-US" sz="2400" b="0" kern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(</a:t>
              </a:r>
              <a:r>
                <a:rPr lang="en-US" sz="2400" b="0" i="1" kern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x</a:t>
              </a:r>
              <a:r>
                <a:rPr lang="en-US" sz="2400" b="0" kern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)]</a:t>
              </a:r>
              <a:endParaRPr lang="en-US" sz="2400" b="0" dirty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6477000" y="2891135"/>
              <a:ext cx="1447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tabLst>
                  <a:tab pos="292100" algn="l"/>
                  <a:tab pos="520700" algn="l"/>
                </a:tabLst>
              </a:pPr>
              <a:r>
                <a:rPr lang="en-US" sz="2400" b="0" kern="0" dirty="0">
                  <a:solidFill>
                    <a:srgbClr val="000000"/>
                  </a:solidFill>
                  <a:latin typeface="Gill Sans"/>
                  <a:cs typeface="Gill Sans"/>
                </a:rPr>
                <a:t>A[</a:t>
              </a:r>
              <a:r>
                <a:rPr lang="en-US" sz="2400" b="0" i="1" kern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h</a:t>
              </a:r>
              <a:r>
                <a:rPr lang="en-US" sz="2400" b="0" i="1" kern="0" baseline="-25000" dirty="0">
                  <a:solidFill>
                    <a:srgbClr val="000000"/>
                  </a:solidFill>
                  <a:latin typeface="Gill Sans"/>
                  <a:cs typeface="Gill Sans"/>
                </a:rPr>
                <a:t>2</a:t>
              </a:r>
              <a:r>
                <a:rPr lang="en-US" sz="2400" b="0" kern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(</a:t>
              </a:r>
              <a:r>
                <a:rPr lang="en-US" sz="2400" b="0" i="1" kern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x</a:t>
              </a:r>
              <a:r>
                <a:rPr lang="en-US" sz="2400" b="0" kern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)]</a:t>
              </a:r>
              <a:endParaRPr lang="en-US" sz="2400" b="0" dirty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6477000" y="3653135"/>
              <a:ext cx="1447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tabLst>
                  <a:tab pos="292100" algn="l"/>
                  <a:tab pos="520700" algn="l"/>
                </a:tabLst>
              </a:pPr>
              <a:r>
                <a:rPr lang="en-US" sz="2400" b="0" kern="0" dirty="0">
                  <a:solidFill>
                    <a:srgbClr val="000000"/>
                  </a:solidFill>
                  <a:latin typeface="Gill Sans"/>
                  <a:cs typeface="Gill Sans"/>
                </a:rPr>
                <a:t>A[</a:t>
              </a:r>
              <a:r>
                <a:rPr lang="en-US" sz="2400" b="0" i="1" kern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h</a:t>
              </a:r>
              <a:r>
                <a:rPr lang="en-US" sz="2400" b="0" i="1" kern="0" baseline="-2500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4</a:t>
              </a:r>
              <a:r>
                <a:rPr lang="en-US" sz="2400" b="0" kern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(</a:t>
              </a:r>
              <a:r>
                <a:rPr lang="en-US" sz="2400" b="0" i="1" kern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x</a:t>
              </a:r>
              <a:r>
                <a:rPr lang="en-US" sz="2400" b="0" kern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)]</a:t>
              </a:r>
              <a:endParaRPr lang="en-US" sz="2400" b="0" dirty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7778132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Count-Min Sketches: get</a:t>
            </a:r>
            <a:endParaRPr lang="en-US" dirty="0"/>
          </a:p>
        </p:txBody>
      </p:sp>
      <p:grpSp>
        <p:nvGrpSpPr>
          <p:cNvPr id="63" name="Group 62"/>
          <p:cNvGrpSpPr/>
          <p:nvPr/>
        </p:nvGrpSpPr>
        <p:grpSpPr>
          <a:xfrm>
            <a:off x="1371600" y="4343400"/>
            <a:ext cx="6324600" cy="2057400"/>
            <a:chOff x="1371600" y="4343400"/>
            <a:chExt cx="6324600" cy="2057400"/>
          </a:xfrm>
        </p:grpSpPr>
        <p:sp>
          <p:nvSpPr>
            <p:cNvPr id="4" name="Rectangle 3"/>
            <p:cNvSpPr/>
            <p:nvPr/>
          </p:nvSpPr>
          <p:spPr bwMode="auto">
            <a:xfrm>
              <a:off x="13716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5" name="Rectangle 4"/>
            <p:cNvSpPr/>
            <p:nvPr/>
          </p:nvSpPr>
          <p:spPr bwMode="auto">
            <a:xfrm>
              <a:off x="19050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2</a:t>
              </a:r>
            </a:p>
          </p:txBody>
        </p:sp>
        <p:sp>
          <p:nvSpPr>
            <p:cNvPr id="6" name="Rectangle 5"/>
            <p:cNvSpPr/>
            <p:nvPr/>
          </p:nvSpPr>
          <p:spPr bwMode="auto">
            <a:xfrm>
              <a:off x="24384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7" name="Rectangle 6"/>
            <p:cNvSpPr/>
            <p:nvPr/>
          </p:nvSpPr>
          <p:spPr bwMode="auto">
            <a:xfrm>
              <a:off x="29718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8" name="Rectangle 7"/>
            <p:cNvSpPr/>
            <p:nvPr/>
          </p:nvSpPr>
          <p:spPr bwMode="auto">
            <a:xfrm>
              <a:off x="35052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9" name="Rectangle 8"/>
            <p:cNvSpPr/>
            <p:nvPr/>
          </p:nvSpPr>
          <p:spPr bwMode="auto">
            <a:xfrm>
              <a:off x="40386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1</a:t>
              </a:r>
            </a:p>
          </p:txBody>
        </p:sp>
        <p:sp>
          <p:nvSpPr>
            <p:cNvPr id="10" name="Rectangle 9"/>
            <p:cNvSpPr/>
            <p:nvPr/>
          </p:nvSpPr>
          <p:spPr bwMode="auto">
            <a:xfrm>
              <a:off x="45720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1" name="Rectangle 10"/>
            <p:cNvSpPr/>
            <p:nvPr/>
          </p:nvSpPr>
          <p:spPr bwMode="auto">
            <a:xfrm>
              <a:off x="51054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2" name="Rectangle 11"/>
            <p:cNvSpPr/>
            <p:nvPr/>
          </p:nvSpPr>
          <p:spPr bwMode="auto">
            <a:xfrm>
              <a:off x="56388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3" name="Rectangle 12"/>
            <p:cNvSpPr/>
            <p:nvPr/>
          </p:nvSpPr>
          <p:spPr bwMode="auto">
            <a:xfrm>
              <a:off x="61722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4" name="Rectangle 13"/>
            <p:cNvSpPr/>
            <p:nvPr/>
          </p:nvSpPr>
          <p:spPr bwMode="auto">
            <a:xfrm>
              <a:off x="67056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5" name="Rectangle 14"/>
            <p:cNvSpPr/>
            <p:nvPr/>
          </p:nvSpPr>
          <p:spPr bwMode="auto">
            <a:xfrm>
              <a:off x="72390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6" name="Rectangle 15"/>
            <p:cNvSpPr/>
            <p:nvPr/>
          </p:nvSpPr>
          <p:spPr bwMode="auto">
            <a:xfrm>
              <a:off x="13716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7" name="Rectangle 16"/>
            <p:cNvSpPr/>
            <p:nvPr/>
          </p:nvSpPr>
          <p:spPr bwMode="auto">
            <a:xfrm>
              <a:off x="19050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8" name="Rectangle 17"/>
            <p:cNvSpPr/>
            <p:nvPr/>
          </p:nvSpPr>
          <p:spPr bwMode="auto">
            <a:xfrm>
              <a:off x="24384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9" name="Rectangle 18"/>
            <p:cNvSpPr/>
            <p:nvPr/>
          </p:nvSpPr>
          <p:spPr bwMode="auto">
            <a:xfrm>
              <a:off x="29718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0" name="Rectangle 19"/>
            <p:cNvSpPr/>
            <p:nvPr/>
          </p:nvSpPr>
          <p:spPr bwMode="auto">
            <a:xfrm>
              <a:off x="35052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3</a:t>
              </a:r>
            </a:p>
          </p:txBody>
        </p:sp>
        <p:sp>
          <p:nvSpPr>
            <p:cNvPr id="21" name="Rectangle 20"/>
            <p:cNvSpPr/>
            <p:nvPr/>
          </p:nvSpPr>
          <p:spPr bwMode="auto">
            <a:xfrm>
              <a:off x="40386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2" name="Rectangle 21"/>
            <p:cNvSpPr/>
            <p:nvPr/>
          </p:nvSpPr>
          <p:spPr bwMode="auto">
            <a:xfrm>
              <a:off x="45720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3" name="Rectangle 22"/>
            <p:cNvSpPr/>
            <p:nvPr/>
          </p:nvSpPr>
          <p:spPr bwMode="auto">
            <a:xfrm>
              <a:off x="51054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4" name="Rectangle 23"/>
            <p:cNvSpPr/>
            <p:nvPr/>
          </p:nvSpPr>
          <p:spPr bwMode="auto">
            <a:xfrm>
              <a:off x="56388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5" name="Rectangle 24"/>
            <p:cNvSpPr/>
            <p:nvPr/>
          </p:nvSpPr>
          <p:spPr bwMode="auto">
            <a:xfrm>
              <a:off x="61722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6" name="Rectangle 25"/>
            <p:cNvSpPr/>
            <p:nvPr/>
          </p:nvSpPr>
          <p:spPr bwMode="auto">
            <a:xfrm>
              <a:off x="67056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7" name="Rectangle 26"/>
            <p:cNvSpPr/>
            <p:nvPr/>
          </p:nvSpPr>
          <p:spPr bwMode="auto">
            <a:xfrm>
              <a:off x="72390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8" name="Rectangle 27"/>
            <p:cNvSpPr/>
            <p:nvPr/>
          </p:nvSpPr>
          <p:spPr bwMode="auto">
            <a:xfrm>
              <a:off x="13716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9" name="Rectangle 28"/>
            <p:cNvSpPr/>
            <p:nvPr/>
          </p:nvSpPr>
          <p:spPr bwMode="auto">
            <a:xfrm>
              <a:off x="19050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0" name="Rectangle 29"/>
            <p:cNvSpPr/>
            <p:nvPr/>
          </p:nvSpPr>
          <p:spPr bwMode="auto">
            <a:xfrm>
              <a:off x="24384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1" name="Rectangle 30"/>
            <p:cNvSpPr/>
            <p:nvPr/>
          </p:nvSpPr>
          <p:spPr bwMode="auto">
            <a:xfrm>
              <a:off x="29718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2" name="Rectangle 31"/>
            <p:cNvSpPr/>
            <p:nvPr/>
          </p:nvSpPr>
          <p:spPr bwMode="auto">
            <a:xfrm>
              <a:off x="35052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3" name="Rectangle 32"/>
            <p:cNvSpPr/>
            <p:nvPr/>
          </p:nvSpPr>
          <p:spPr bwMode="auto">
            <a:xfrm>
              <a:off x="40386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4" name="Rectangle 33"/>
            <p:cNvSpPr/>
            <p:nvPr/>
          </p:nvSpPr>
          <p:spPr bwMode="auto">
            <a:xfrm>
              <a:off x="45720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5" name="Rectangle 34"/>
            <p:cNvSpPr/>
            <p:nvPr/>
          </p:nvSpPr>
          <p:spPr bwMode="auto">
            <a:xfrm>
              <a:off x="51054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6" name="Rectangle 35"/>
            <p:cNvSpPr/>
            <p:nvPr/>
          </p:nvSpPr>
          <p:spPr bwMode="auto">
            <a:xfrm>
              <a:off x="56388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7" name="Rectangle 36"/>
            <p:cNvSpPr/>
            <p:nvPr/>
          </p:nvSpPr>
          <p:spPr bwMode="auto">
            <a:xfrm>
              <a:off x="61722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8" name="Rectangle 37"/>
            <p:cNvSpPr/>
            <p:nvPr/>
          </p:nvSpPr>
          <p:spPr bwMode="auto">
            <a:xfrm>
              <a:off x="67056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2</a:t>
              </a:r>
            </a:p>
          </p:txBody>
        </p:sp>
        <p:sp>
          <p:nvSpPr>
            <p:cNvPr id="39" name="Rectangle 38"/>
            <p:cNvSpPr/>
            <p:nvPr/>
          </p:nvSpPr>
          <p:spPr bwMode="auto">
            <a:xfrm>
              <a:off x="72390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1</a:t>
              </a:r>
            </a:p>
          </p:txBody>
        </p:sp>
        <p:sp>
          <p:nvSpPr>
            <p:cNvPr id="40" name="Rectangle 39"/>
            <p:cNvSpPr/>
            <p:nvPr/>
          </p:nvSpPr>
          <p:spPr bwMode="auto">
            <a:xfrm>
              <a:off x="13716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1" name="Rectangle 40"/>
            <p:cNvSpPr/>
            <p:nvPr/>
          </p:nvSpPr>
          <p:spPr bwMode="auto">
            <a:xfrm>
              <a:off x="19050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1</a:t>
              </a:r>
            </a:p>
          </p:txBody>
        </p:sp>
        <p:sp>
          <p:nvSpPr>
            <p:cNvPr id="42" name="Rectangle 41"/>
            <p:cNvSpPr/>
            <p:nvPr/>
          </p:nvSpPr>
          <p:spPr bwMode="auto">
            <a:xfrm>
              <a:off x="24384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3" name="Rectangle 42"/>
            <p:cNvSpPr/>
            <p:nvPr/>
          </p:nvSpPr>
          <p:spPr bwMode="auto">
            <a:xfrm>
              <a:off x="29718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2</a:t>
              </a:r>
            </a:p>
          </p:txBody>
        </p:sp>
        <p:sp>
          <p:nvSpPr>
            <p:cNvPr id="44" name="Rectangle 43"/>
            <p:cNvSpPr/>
            <p:nvPr/>
          </p:nvSpPr>
          <p:spPr bwMode="auto">
            <a:xfrm>
              <a:off x="35052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5" name="Rectangle 44"/>
            <p:cNvSpPr/>
            <p:nvPr/>
          </p:nvSpPr>
          <p:spPr bwMode="auto">
            <a:xfrm>
              <a:off x="40386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6" name="Rectangle 45"/>
            <p:cNvSpPr/>
            <p:nvPr/>
          </p:nvSpPr>
          <p:spPr bwMode="auto">
            <a:xfrm>
              <a:off x="45720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7" name="Rectangle 46"/>
            <p:cNvSpPr/>
            <p:nvPr/>
          </p:nvSpPr>
          <p:spPr bwMode="auto">
            <a:xfrm>
              <a:off x="51054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8" name="Rectangle 47"/>
            <p:cNvSpPr/>
            <p:nvPr/>
          </p:nvSpPr>
          <p:spPr bwMode="auto">
            <a:xfrm>
              <a:off x="56388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9" name="Rectangle 48"/>
            <p:cNvSpPr/>
            <p:nvPr/>
          </p:nvSpPr>
          <p:spPr bwMode="auto">
            <a:xfrm>
              <a:off x="61722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50" name="Rectangle 49"/>
            <p:cNvSpPr/>
            <p:nvPr/>
          </p:nvSpPr>
          <p:spPr bwMode="auto">
            <a:xfrm>
              <a:off x="67056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51" name="Rectangle 50"/>
            <p:cNvSpPr/>
            <p:nvPr/>
          </p:nvSpPr>
          <p:spPr bwMode="auto">
            <a:xfrm>
              <a:off x="72390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</p:grpSp>
      <p:sp>
        <p:nvSpPr>
          <p:cNvPr id="67" name="Oval 66"/>
          <p:cNvSpPr/>
          <p:nvPr/>
        </p:nvSpPr>
        <p:spPr bwMode="auto">
          <a:xfrm>
            <a:off x="1447800" y="1447800"/>
            <a:ext cx="533400" cy="533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1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/>
                <a:cs typeface="Gill Sans"/>
              </a:rPr>
              <a:t>y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609600" y="1447800"/>
            <a:ext cx="838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get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4114800" y="1371600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92100" algn="l"/>
                <a:tab pos="520700" algn="l"/>
              </a:tabLst>
            </a:pP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h</a:t>
            </a:r>
            <a:r>
              <a:rPr lang="en-US" sz="2400" b="0" i="1" kern="0" baseline="-25000" dirty="0" smtClean="0">
                <a:solidFill>
                  <a:srgbClr val="000000"/>
                </a:solidFill>
                <a:latin typeface="Gill Sans"/>
                <a:cs typeface="Gill Sans"/>
              </a:rPr>
              <a:t>1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(</a:t>
            </a: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y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) = 6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4114800" y="1748135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92100" algn="l"/>
                <a:tab pos="520700" algn="l"/>
              </a:tabLst>
            </a:pP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h</a:t>
            </a:r>
            <a:r>
              <a:rPr lang="en-US" sz="2400" b="0" i="1" kern="0" baseline="-25000" dirty="0">
                <a:solidFill>
                  <a:srgbClr val="000000"/>
                </a:solidFill>
                <a:latin typeface="Gill Sans"/>
                <a:cs typeface="Gill Sans"/>
              </a:rPr>
              <a:t>2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(</a:t>
            </a: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y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) = 5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4114800" y="2129135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92100" algn="l"/>
                <a:tab pos="520700" algn="l"/>
              </a:tabLst>
            </a:pP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h</a:t>
            </a:r>
            <a:r>
              <a:rPr lang="en-US" sz="2400" b="0" i="1" kern="0" baseline="-25000" dirty="0">
                <a:solidFill>
                  <a:srgbClr val="000000"/>
                </a:solidFill>
                <a:latin typeface="Gill Sans"/>
                <a:cs typeface="Gill Sans"/>
              </a:rPr>
              <a:t>3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(</a:t>
            </a: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y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) = 12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cxnSp>
        <p:nvCxnSpPr>
          <p:cNvPr id="72" name="Straight Arrow Connector 71"/>
          <p:cNvCxnSpPr/>
          <p:nvPr/>
        </p:nvCxnSpPr>
        <p:spPr bwMode="auto">
          <a:xfrm>
            <a:off x="1752600" y="2133600"/>
            <a:ext cx="2362200" cy="22860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 bwMode="auto">
          <a:xfrm>
            <a:off x="1752600" y="2133600"/>
            <a:ext cx="1905000" cy="28194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/>
          <p:nvPr/>
        </p:nvCxnSpPr>
        <p:spPr bwMode="auto">
          <a:xfrm>
            <a:off x="1752600" y="2133600"/>
            <a:ext cx="5562600" cy="33528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4114800" y="2510135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92100" algn="l"/>
                <a:tab pos="520700" algn="l"/>
              </a:tabLst>
            </a:pP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h</a:t>
            </a:r>
            <a:r>
              <a:rPr lang="en-US" sz="2400" b="0" i="1" kern="0" baseline="-25000" dirty="0" smtClean="0">
                <a:solidFill>
                  <a:srgbClr val="000000"/>
                </a:solidFill>
                <a:latin typeface="Gill Sans"/>
                <a:cs typeface="Gill Sans"/>
              </a:rPr>
              <a:t>4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(</a:t>
            </a: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y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) = 2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cxnSp>
        <p:nvCxnSpPr>
          <p:cNvPr id="76" name="Straight Arrow Connector 75"/>
          <p:cNvCxnSpPr/>
          <p:nvPr/>
        </p:nvCxnSpPr>
        <p:spPr bwMode="auto">
          <a:xfrm>
            <a:off x="1752600" y="2133600"/>
            <a:ext cx="304800" cy="38862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287774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 animBg="1"/>
      <p:bldP spid="68" grpId="0"/>
      <p:bldP spid="69" grpId="0"/>
      <p:bldP spid="70" grpId="0"/>
      <p:bldP spid="71" grpId="0"/>
      <p:bldP spid="75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Count-Min Sketches: get</a:t>
            </a:r>
            <a:endParaRPr lang="en-US" dirty="0"/>
          </a:p>
        </p:txBody>
      </p:sp>
      <p:grpSp>
        <p:nvGrpSpPr>
          <p:cNvPr id="63" name="Group 62"/>
          <p:cNvGrpSpPr/>
          <p:nvPr/>
        </p:nvGrpSpPr>
        <p:grpSpPr>
          <a:xfrm>
            <a:off x="1371600" y="4343400"/>
            <a:ext cx="6324600" cy="2057400"/>
            <a:chOff x="1371600" y="4343400"/>
            <a:chExt cx="6324600" cy="2057400"/>
          </a:xfrm>
        </p:grpSpPr>
        <p:sp>
          <p:nvSpPr>
            <p:cNvPr id="4" name="Rectangle 3"/>
            <p:cNvSpPr/>
            <p:nvPr/>
          </p:nvSpPr>
          <p:spPr bwMode="auto">
            <a:xfrm>
              <a:off x="13716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5" name="Rectangle 4"/>
            <p:cNvSpPr/>
            <p:nvPr/>
          </p:nvSpPr>
          <p:spPr bwMode="auto">
            <a:xfrm>
              <a:off x="19050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2</a:t>
              </a:r>
            </a:p>
          </p:txBody>
        </p:sp>
        <p:sp>
          <p:nvSpPr>
            <p:cNvPr id="6" name="Rectangle 5"/>
            <p:cNvSpPr/>
            <p:nvPr/>
          </p:nvSpPr>
          <p:spPr bwMode="auto">
            <a:xfrm>
              <a:off x="24384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7" name="Rectangle 6"/>
            <p:cNvSpPr/>
            <p:nvPr/>
          </p:nvSpPr>
          <p:spPr bwMode="auto">
            <a:xfrm>
              <a:off x="29718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8" name="Rectangle 7"/>
            <p:cNvSpPr/>
            <p:nvPr/>
          </p:nvSpPr>
          <p:spPr bwMode="auto">
            <a:xfrm>
              <a:off x="35052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9" name="Rectangle 8"/>
            <p:cNvSpPr/>
            <p:nvPr/>
          </p:nvSpPr>
          <p:spPr bwMode="auto">
            <a:xfrm>
              <a:off x="40386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1</a:t>
              </a:r>
            </a:p>
          </p:txBody>
        </p:sp>
        <p:sp>
          <p:nvSpPr>
            <p:cNvPr id="10" name="Rectangle 9"/>
            <p:cNvSpPr/>
            <p:nvPr/>
          </p:nvSpPr>
          <p:spPr bwMode="auto">
            <a:xfrm>
              <a:off x="45720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1" name="Rectangle 10"/>
            <p:cNvSpPr/>
            <p:nvPr/>
          </p:nvSpPr>
          <p:spPr bwMode="auto">
            <a:xfrm>
              <a:off x="51054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2" name="Rectangle 11"/>
            <p:cNvSpPr/>
            <p:nvPr/>
          </p:nvSpPr>
          <p:spPr bwMode="auto">
            <a:xfrm>
              <a:off x="56388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3" name="Rectangle 12"/>
            <p:cNvSpPr/>
            <p:nvPr/>
          </p:nvSpPr>
          <p:spPr bwMode="auto">
            <a:xfrm>
              <a:off x="61722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4" name="Rectangle 13"/>
            <p:cNvSpPr/>
            <p:nvPr/>
          </p:nvSpPr>
          <p:spPr bwMode="auto">
            <a:xfrm>
              <a:off x="67056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5" name="Rectangle 14"/>
            <p:cNvSpPr/>
            <p:nvPr/>
          </p:nvSpPr>
          <p:spPr bwMode="auto">
            <a:xfrm>
              <a:off x="72390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6" name="Rectangle 15"/>
            <p:cNvSpPr/>
            <p:nvPr/>
          </p:nvSpPr>
          <p:spPr bwMode="auto">
            <a:xfrm>
              <a:off x="13716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7" name="Rectangle 16"/>
            <p:cNvSpPr/>
            <p:nvPr/>
          </p:nvSpPr>
          <p:spPr bwMode="auto">
            <a:xfrm>
              <a:off x="19050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8" name="Rectangle 17"/>
            <p:cNvSpPr/>
            <p:nvPr/>
          </p:nvSpPr>
          <p:spPr bwMode="auto">
            <a:xfrm>
              <a:off x="24384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9" name="Rectangle 18"/>
            <p:cNvSpPr/>
            <p:nvPr/>
          </p:nvSpPr>
          <p:spPr bwMode="auto">
            <a:xfrm>
              <a:off x="29718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0" name="Rectangle 19"/>
            <p:cNvSpPr/>
            <p:nvPr/>
          </p:nvSpPr>
          <p:spPr bwMode="auto">
            <a:xfrm>
              <a:off x="35052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3</a:t>
              </a:r>
            </a:p>
          </p:txBody>
        </p:sp>
        <p:sp>
          <p:nvSpPr>
            <p:cNvPr id="21" name="Rectangle 20"/>
            <p:cNvSpPr/>
            <p:nvPr/>
          </p:nvSpPr>
          <p:spPr bwMode="auto">
            <a:xfrm>
              <a:off x="40386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2" name="Rectangle 21"/>
            <p:cNvSpPr/>
            <p:nvPr/>
          </p:nvSpPr>
          <p:spPr bwMode="auto">
            <a:xfrm>
              <a:off x="45720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3" name="Rectangle 22"/>
            <p:cNvSpPr/>
            <p:nvPr/>
          </p:nvSpPr>
          <p:spPr bwMode="auto">
            <a:xfrm>
              <a:off x="51054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4" name="Rectangle 23"/>
            <p:cNvSpPr/>
            <p:nvPr/>
          </p:nvSpPr>
          <p:spPr bwMode="auto">
            <a:xfrm>
              <a:off x="56388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5" name="Rectangle 24"/>
            <p:cNvSpPr/>
            <p:nvPr/>
          </p:nvSpPr>
          <p:spPr bwMode="auto">
            <a:xfrm>
              <a:off x="61722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6" name="Rectangle 25"/>
            <p:cNvSpPr/>
            <p:nvPr/>
          </p:nvSpPr>
          <p:spPr bwMode="auto">
            <a:xfrm>
              <a:off x="67056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7" name="Rectangle 26"/>
            <p:cNvSpPr/>
            <p:nvPr/>
          </p:nvSpPr>
          <p:spPr bwMode="auto">
            <a:xfrm>
              <a:off x="72390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8" name="Rectangle 27"/>
            <p:cNvSpPr/>
            <p:nvPr/>
          </p:nvSpPr>
          <p:spPr bwMode="auto">
            <a:xfrm>
              <a:off x="13716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9" name="Rectangle 28"/>
            <p:cNvSpPr/>
            <p:nvPr/>
          </p:nvSpPr>
          <p:spPr bwMode="auto">
            <a:xfrm>
              <a:off x="19050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0" name="Rectangle 29"/>
            <p:cNvSpPr/>
            <p:nvPr/>
          </p:nvSpPr>
          <p:spPr bwMode="auto">
            <a:xfrm>
              <a:off x="24384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1" name="Rectangle 30"/>
            <p:cNvSpPr/>
            <p:nvPr/>
          </p:nvSpPr>
          <p:spPr bwMode="auto">
            <a:xfrm>
              <a:off x="29718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2" name="Rectangle 31"/>
            <p:cNvSpPr/>
            <p:nvPr/>
          </p:nvSpPr>
          <p:spPr bwMode="auto">
            <a:xfrm>
              <a:off x="35052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3" name="Rectangle 32"/>
            <p:cNvSpPr/>
            <p:nvPr/>
          </p:nvSpPr>
          <p:spPr bwMode="auto">
            <a:xfrm>
              <a:off x="40386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4" name="Rectangle 33"/>
            <p:cNvSpPr/>
            <p:nvPr/>
          </p:nvSpPr>
          <p:spPr bwMode="auto">
            <a:xfrm>
              <a:off x="45720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5" name="Rectangle 34"/>
            <p:cNvSpPr/>
            <p:nvPr/>
          </p:nvSpPr>
          <p:spPr bwMode="auto">
            <a:xfrm>
              <a:off x="51054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6" name="Rectangle 35"/>
            <p:cNvSpPr/>
            <p:nvPr/>
          </p:nvSpPr>
          <p:spPr bwMode="auto">
            <a:xfrm>
              <a:off x="56388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7" name="Rectangle 36"/>
            <p:cNvSpPr/>
            <p:nvPr/>
          </p:nvSpPr>
          <p:spPr bwMode="auto">
            <a:xfrm>
              <a:off x="61722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8" name="Rectangle 37"/>
            <p:cNvSpPr/>
            <p:nvPr/>
          </p:nvSpPr>
          <p:spPr bwMode="auto">
            <a:xfrm>
              <a:off x="67056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2</a:t>
              </a:r>
            </a:p>
          </p:txBody>
        </p:sp>
        <p:sp>
          <p:nvSpPr>
            <p:cNvPr id="39" name="Rectangle 38"/>
            <p:cNvSpPr/>
            <p:nvPr/>
          </p:nvSpPr>
          <p:spPr bwMode="auto">
            <a:xfrm>
              <a:off x="72390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1</a:t>
              </a:r>
            </a:p>
          </p:txBody>
        </p:sp>
        <p:sp>
          <p:nvSpPr>
            <p:cNvPr id="40" name="Rectangle 39"/>
            <p:cNvSpPr/>
            <p:nvPr/>
          </p:nvSpPr>
          <p:spPr bwMode="auto">
            <a:xfrm>
              <a:off x="13716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1" name="Rectangle 40"/>
            <p:cNvSpPr/>
            <p:nvPr/>
          </p:nvSpPr>
          <p:spPr bwMode="auto">
            <a:xfrm>
              <a:off x="19050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1</a:t>
              </a:r>
            </a:p>
          </p:txBody>
        </p:sp>
        <p:sp>
          <p:nvSpPr>
            <p:cNvPr id="42" name="Rectangle 41"/>
            <p:cNvSpPr/>
            <p:nvPr/>
          </p:nvSpPr>
          <p:spPr bwMode="auto">
            <a:xfrm>
              <a:off x="24384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3" name="Rectangle 42"/>
            <p:cNvSpPr/>
            <p:nvPr/>
          </p:nvSpPr>
          <p:spPr bwMode="auto">
            <a:xfrm>
              <a:off x="29718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2</a:t>
              </a:r>
            </a:p>
          </p:txBody>
        </p:sp>
        <p:sp>
          <p:nvSpPr>
            <p:cNvPr id="44" name="Rectangle 43"/>
            <p:cNvSpPr/>
            <p:nvPr/>
          </p:nvSpPr>
          <p:spPr bwMode="auto">
            <a:xfrm>
              <a:off x="35052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5" name="Rectangle 44"/>
            <p:cNvSpPr/>
            <p:nvPr/>
          </p:nvSpPr>
          <p:spPr bwMode="auto">
            <a:xfrm>
              <a:off x="40386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6" name="Rectangle 45"/>
            <p:cNvSpPr/>
            <p:nvPr/>
          </p:nvSpPr>
          <p:spPr bwMode="auto">
            <a:xfrm>
              <a:off x="45720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7" name="Rectangle 46"/>
            <p:cNvSpPr/>
            <p:nvPr/>
          </p:nvSpPr>
          <p:spPr bwMode="auto">
            <a:xfrm>
              <a:off x="51054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8" name="Rectangle 47"/>
            <p:cNvSpPr/>
            <p:nvPr/>
          </p:nvSpPr>
          <p:spPr bwMode="auto">
            <a:xfrm>
              <a:off x="56388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9" name="Rectangle 48"/>
            <p:cNvSpPr/>
            <p:nvPr/>
          </p:nvSpPr>
          <p:spPr bwMode="auto">
            <a:xfrm>
              <a:off x="61722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50" name="Rectangle 49"/>
            <p:cNvSpPr/>
            <p:nvPr/>
          </p:nvSpPr>
          <p:spPr bwMode="auto">
            <a:xfrm>
              <a:off x="67056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51" name="Rectangle 50"/>
            <p:cNvSpPr/>
            <p:nvPr/>
          </p:nvSpPr>
          <p:spPr bwMode="auto">
            <a:xfrm>
              <a:off x="72390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</p:grpSp>
      <p:sp>
        <p:nvSpPr>
          <p:cNvPr id="67" name="Oval 66"/>
          <p:cNvSpPr/>
          <p:nvPr/>
        </p:nvSpPr>
        <p:spPr bwMode="auto">
          <a:xfrm>
            <a:off x="1447800" y="1447800"/>
            <a:ext cx="533400" cy="533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1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/>
                <a:cs typeface="Gill Sans"/>
              </a:rPr>
              <a:t>y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609600" y="1447800"/>
            <a:ext cx="838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get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4114800" y="1371600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92100" algn="l"/>
                <a:tab pos="520700" algn="l"/>
              </a:tabLst>
            </a:pP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h</a:t>
            </a:r>
            <a:r>
              <a:rPr lang="en-US" sz="2400" b="0" i="1" kern="0" baseline="-25000" dirty="0" smtClean="0">
                <a:solidFill>
                  <a:srgbClr val="000000"/>
                </a:solidFill>
                <a:latin typeface="Gill Sans"/>
                <a:cs typeface="Gill Sans"/>
              </a:rPr>
              <a:t>1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(</a:t>
            </a: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y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) = 6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4114800" y="1748135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92100" algn="l"/>
                <a:tab pos="520700" algn="l"/>
              </a:tabLst>
            </a:pP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h</a:t>
            </a:r>
            <a:r>
              <a:rPr lang="en-US" sz="2400" b="0" i="1" kern="0" baseline="-25000" dirty="0">
                <a:solidFill>
                  <a:srgbClr val="000000"/>
                </a:solidFill>
                <a:latin typeface="Gill Sans"/>
                <a:cs typeface="Gill Sans"/>
              </a:rPr>
              <a:t>2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(</a:t>
            </a: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y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) = 5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4114800" y="2129135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92100" algn="l"/>
                <a:tab pos="520700" algn="l"/>
              </a:tabLst>
            </a:pP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h</a:t>
            </a:r>
            <a:r>
              <a:rPr lang="en-US" sz="2400" b="0" i="1" kern="0" baseline="-25000" dirty="0">
                <a:solidFill>
                  <a:srgbClr val="000000"/>
                </a:solidFill>
                <a:latin typeface="Gill Sans"/>
                <a:cs typeface="Gill Sans"/>
              </a:rPr>
              <a:t>3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(</a:t>
            </a: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y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) = 12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cxnSp>
        <p:nvCxnSpPr>
          <p:cNvPr id="72" name="Straight Arrow Connector 71"/>
          <p:cNvCxnSpPr/>
          <p:nvPr/>
        </p:nvCxnSpPr>
        <p:spPr bwMode="auto">
          <a:xfrm>
            <a:off x="1752600" y="2133600"/>
            <a:ext cx="2362200" cy="22860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 bwMode="auto">
          <a:xfrm>
            <a:off x="1752600" y="2133600"/>
            <a:ext cx="1905000" cy="28194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/>
          <p:nvPr/>
        </p:nvCxnSpPr>
        <p:spPr bwMode="auto">
          <a:xfrm>
            <a:off x="1752600" y="2133600"/>
            <a:ext cx="5562600" cy="33528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4114800" y="2510135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92100" algn="l"/>
                <a:tab pos="520700" algn="l"/>
              </a:tabLst>
            </a:pP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h</a:t>
            </a:r>
            <a:r>
              <a:rPr lang="en-US" sz="2400" b="0" i="1" kern="0" baseline="-25000" dirty="0" smtClean="0">
                <a:solidFill>
                  <a:srgbClr val="000000"/>
                </a:solidFill>
                <a:latin typeface="Gill Sans"/>
                <a:cs typeface="Gill Sans"/>
              </a:rPr>
              <a:t>4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(</a:t>
            </a: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y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) = 2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cxnSp>
        <p:nvCxnSpPr>
          <p:cNvPr id="76" name="Straight Arrow Connector 75"/>
          <p:cNvCxnSpPr/>
          <p:nvPr/>
        </p:nvCxnSpPr>
        <p:spPr bwMode="auto">
          <a:xfrm>
            <a:off x="1752600" y="2133600"/>
            <a:ext cx="304800" cy="38862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62" name="Group 61"/>
          <p:cNvGrpSpPr/>
          <p:nvPr/>
        </p:nvGrpSpPr>
        <p:grpSpPr>
          <a:xfrm>
            <a:off x="5486400" y="2514600"/>
            <a:ext cx="3124200" cy="1676400"/>
            <a:chOff x="5486400" y="2514600"/>
            <a:chExt cx="3124200" cy="1676400"/>
          </a:xfrm>
        </p:grpSpPr>
        <p:sp>
          <p:nvSpPr>
            <p:cNvPr id="65" name="TextBox 64"/>
            <p:cNvSpPr txBox="1"/>
            <p:nvPr/>
          </p:nvSpPr>
          <p:spPr>
            <a:xfrm>
              <a:off x="5486400" y="3124200"/>
              <a:ext cx="3124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tabLst>
                  <a:tab pos="292100" algn="l"/>
                  <a:tab pos="520700" algn="l"/>
                </a:tabLst>
              </a:pPr>
              <a:r>
                <a:rPr lang="en-US" sz="2400" b="0" kern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MIN                      = 1    </a:t>
              </a:r>
              <a:endParaRPr lang="en-US" sz="2400" b="0" dirty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6477000" y="3272135"/>
              <a:ext cx="1447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tabLst>
                  <a:tab pos="292100" algn="l"/>
                  <a:tab pos="520700" algn="l"/>
                </a:tabLst>
              </a:pPr>
              <a:r>
                <a:rPr lang="en-US" sz="2400" b="0" kern="0" dirty="0">
                  <a:solidFill>
                    <a:srgbClr val="000000"/>
                  </a:solidFill>
                  <a:latin typeface="Gill Sans"/>
                  <a:cs typeface="Gill Sans"/>
                </a:rPr>
                <a:t>A[</a:t>
              </a:r>
              <a:r>
                <a:rPr lang="en-US" sz="2400" b="0" i="1" kern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h</a:t>
              </a:r>
              <a:r>
                <a:rPr lang="en-US" sz="2400" b="0" i="1" kern="0" baseline="-25000" dirty="0">
                  <a:solidFill>
                    <a:srgbClr val="000000"/>
                  </a:solidFill>
                  <a:latin typeface="Gill Sans"/>
                  <a:cs typeface="Gill Sans"/>
                </a:rPr>
                <a:t>3</a:t>
              </a:r>
              <a:r>
                <a:rPr lang="en-US" sz="2400" b="0" kern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(</a:t>
              </a:r>
              <a:r>
                <a:rPr lang="en-US" sz="2400" b="0" i="1" kern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y</a:t>
              </a:r>
              <a:r>
                <a:rPr lang="en-US" sz="2400" b="0" kern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)]</a:t>
              </a:r>
              <a:endParaRPr lang="en-US" sz="2400" b="0" dirty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  <p:sp>
          <p:nvSpPr>
            <p:cNvPr id="66" name="Double Brace 65"/>
            <p:cNvSpPr/>
            <p:nvPr/>
          </p:nvSpPr>
          <p:spPr bwMode="auto">
            <a:xfrm>
              <a:off x="6248400" y="2514600"/>
              <a:ext cx="1676400" cy="1676400"/>
            </a:xfrm>
            <a:prstGeom prst="bracePair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6477000" y="2514600"/>
              <a:ext cx="1447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tabLst>
                  <a:tab pos="292100" algn="l"/>
                  <a:tab pos="520700" algn="l"/>
                </a:tabLst>
              </a:pPr>
              <a:r>
                <a:rPr lang="en-US" sz="2400" b="0" kern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A[</a:t>
              </a:r>
              <a:r>
                <a:rPr lang="en-US" sz="2400" b="0" i="1" kern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h</a:t>
              </a:r>
              <a:r>
                <a:rPr lang="en-US" sz="2400" b="0" i="1" kern="0" baseline="-2500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1</a:t>
              </a:r>
              <a:r>
                <a:rPr lang="en-US" sz="2400" b="0" kern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(</a:t>
              </a:r>
              <a:r>
                <a:rPr lang="en-US" sz="2400" b="0" i="1" kern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y</a:t>
              </a:r>
              <a:r>
                <a:rPr lang="en-US" sz="2400" b="0" kern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)]</a:t>
              </a:r>
              <a:endParaRPr lang="en-US" sz="2400" b="0" dirty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6477000" y="2891135"/>
              <a:ext cx="1447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tabLst>
                  <a:tab pos="292100" algn="l"/>
                  <a:tab pos="520700" algn="l"/>
                </a:tabLst>
              </a:pPr>
              <a:r>
                <a:rPr lang="en-US" sz="2400" b="0" kern="0" dirty="0">
                  <a:solidFill>
                    <a:srgbClr val="000000"/>
                  </a:solidFill>
                  <a:latin typeface="Gill Sans"/>
                  <a:cs typeface="Gill Sans"/>
                </a:rPr>
                <a:t>A[</a:t>
              </a:r>
              <a:r>
                <a:rPr lang="en-US" sz="2400" b="0" i="1" kern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h</a:t>
              </a:r>
              <a:r>
                <a:rPr lang="en-US" sz="2400" b="0" i="1" kern="0" baseline="-25000" dirty="0">
                  <a:solidFill>
                    <a:srgbClr val="000000"/>
                  </a:solidFill>
                  <a:latin typeface="Gill Sans"/>
                  <a:cs typeface="Gill Sans"/>
                </a:rPr>
                <a:t>2</a:t>
              </a:r>
              <a:r>
                <a:rPr lang="en-US" sz="2400" b="0" kern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(</a:t>
              </a:r>
              <a:r>
                <a:rPr lang="en-US" sz="2400" b="0" i="1" kern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y</a:t>
              </a:r>
              <a:r>
                <a:rPr lang="en-US" sz="2400" b="0" kern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)]</a:t>
              </a:r>
              <a:endParaRPr lang="en-US" sz="2400" b="0" dirty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6477000" y="3653135"/>
              <a:ext cx="1447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tabLst>
                  <a:tab pos="292100" algn="l"/>
                  <a:tab pos="520700" algn="l"/>
                </a:tabLst>
              </a:pPr>
              <a:r>
                <a:rPr lang="en-US" sz="2400" b="0" kern="0" dirty="0">
                  <a:solidFill>
                    <a:srgbClr val="000000"/>
                  </a:solidFill>
                  <a:latin typeface="Gill Sans"/>
                  <a:cs typeface="Gill Sans"/>
                </a:rPr>
                <a:t>A[</a:t>
              </a:r>
              <a:r>
                <a:rPr lang="en-US" sz="2400" b="0" i="1" kern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h</a:t>
              </a:r>
              <a:r>
                <a:rPr lang="en-US" sz="2400" b="0" i="1" kern="0" baseline="-2500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4</a:t>
              </a:r>
              <a:r>
                <a:rPr lang="en-US" sz="2400" b="0" kern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(</a:t>
              </a:r>
              <a:r>
                <a:rPr lang="en-US" sz="2400" b="0" i="1" kern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y</a:t>
              </a:r>
              <a:r>
                <a:rPr lang="en-US" sz="2400" b="0" kern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)]</a:t>
              </a:r>
              <a:endParaRPr lang="en-US" sz="2400" b="0" dirty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388210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data stream?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Sequence of items:</a:t>
            </a:r>
          </a:p>
          <a:p>
            <a:pPr lvl="1"/>
            <a:r>
              <a:rPr lang="en-US" dirty="0" smtClean="0"/>
              <a:t>Structured (e.g., tuples)</a:t>
            </a:r>
          </a:p>
          <a:p>
            <a:pPr lvl="1"/>
            <a:r>
              <a:rPr lang="en-US" dirty="0" smtClean="0"/>
              <a:t>Ordered (implicitly or </a:t>
            </a:r>
            <a:r>
              <a:rPr lang="en-US" dirty="0" err="1" smtClean="0"/>
              <a:t>timestamped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Arriving continuously at high volumes</a:t>
            </a:r>
          </a:p>
          <a:p>
            <a:pPr lvl="1"/>
            <a:r>
              <a:rPr lang="en-US" dirty="0" smtClean="0"/>
              <a:t>Sometimes not </a:t>
            </a:r>
            <a:r>
              <a:rPr lang="en-US" dirty="0" smtClean="0"/>
              <a:t>possible to store entirely</a:t>
            </a:r>
          </a:p>
          <a:p>
            <a:pPr lvl="1"/>
            <a:r>
              <a:rPr lang="en-US" dirty="0" smtClean="0"/>
              <a:t>Sometimes not possible to even examine all items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154236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Count-Min Sketches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Error properties:</a:t>
            </a:r>
          </a:p>
          <a:p>
            <a:pPr lvl="1"/>
            <a:r>
              <a:rPr lang="en-US" dirty="0" smtClean="0"/>
              <a:t>Reasonable estimation of heavy-hitters</a:t>
            </a:r>
          </a:p>
          <a:p>
            <a:pPr lvl="1"/>
            <a:r>
              <a:rPr lang="en-US" dirty="0" smtClean="0"/>
              <a:t>Frequent over-estimation of tail</a:t>
            </a:r>
          </a:p>
          <a:p>
            <a:r>
              <a:rPr lang="en-US" dirty="0" smtClean="0"/>
              <a:t>Usage:</a:t>
            </a:r>
          </a:p>
          <a:p>
            <a:pPr lvl="1"/>
            <a:r>
              <a:rPr lang="en-US" dirty="0" smtClean="0"/>
              <a:t>Constraints: number of distinct events, distribution of events, </a:t>
            </a:r>
            <a:r>
              <a:rPr lang="en-US" smtClean="0"/>
              <a:t>error bounds</a:t>
            </a:r>
            <a:endParaRPr lang="en-US" dirty="0" smtClean="0"/>
          </a:p>
          <a:p>
            <a:pPr lvl="1"/>
            <a:r>
              <a:rPr lang="en-US" dirty="0" smtClean="0"/>
              <a:t>Tunable parameters: number of counters </a:t>
            </a:r>
            <a:r>
              <a:rPr lang="en-US" i="1" dirty="0" smtClean="0"/>
              <a:t>m</a:t>
            </a:r>
            <a:r>
              <a:rPr lang="en-US" dirty="0" smtClean="0"/>
              <a:t>, number of hash functions </a:t>
            </a:r>
            <a:r>
              <a:rPr lang="en-US" i="1" dirty="0" smtClean="0"/>
              <a:t>k</a:t>
            </a:r>
            <a:r>
              <a:rPr lang="en-US" dirty="0" smtClean="0"/>
              <a:t>, size of counters</a:t>
            </a:r>
            <a:endParaRPr lang="en-US" baseline="-25000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014296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Three Common Tasks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Cardinality estimation</a:t>
            </a:r>
          </a:p>
          <a:p>
            <a:pPr lvl="1"/>
            <a:r>
              <a:rPr lang="en-US" dirty="0" smtClean="0"/>
              <a:t>What’s the cardinality of set </a:t>
            </a:r>
            <a:r>
              <a:rPr lang="en-US" i="1" dirty="0" smtClean="0"/>
              <a:t>S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/>
              <a:t>How many unique visitors to this page?</a:t>
            </a:r>
          </a:p>
          <a:p>
            <a:r>
              <a:rPr lang="en-US" dirty="0" smtClean="0"/>
              <a:t>Set membership</a:t>
            </a:r>
          </a:p>
          <a:p>
            <a:pPr lvl="1"/>
            <a:r>
              <a:rPr lang="en-US" dirty="0" smtClean="0"/>
              <a:t>Is </a:t>
            </a:r>
            <a:r>
              <a:rPr lang="en-US" i="1" dirty="0" smtClean="0"/>
              <a:t>x</a:t>
            </a:r>
            <a:r>
              <a:rPr lang="en-US" dirty="0" smtClean="0"/>
              <a:t> a member of set </a:t>
            </a:r>
            <a:r>
              <a:rPr lang="en-US" i="1" dirty="0" smtClean="0"/>
              <a:t>S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/>
              <a:t>Has this user seen this ad before?</a:t>
            </a:r>
          </a:p>
          <a:p>
            <a:r>
              <a:rPr lang="en-US" dirty="0" smtClean="0"/>
              <a:t>Frequency estimation</a:t>
            </a:r>
          </a:p>
          <a:p>
            <a:pPr lvl="1"/>
            <a:r>
              <a:rPr lang="en-US" dirty="0" smtClean="0"/>
              <a:t>How many times have we observed </a:t>
            </a:r>
            <a:r>
              <a:rPr lang="en-US" i="1" dirty="0" smtClean="0"/>
              <a:t>x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/>
              <a:t>How many queries has this user issued?</a:t>
            </a:r>
          </a:p>
          <a:p>
            <a:pPr lvl="1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486400" y="1066800"/>
            <a:ext cx="182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2400" b="0" dirty="0" err="1" smtClean="0">
                <a:solidFill>
                  <a:schemeClr val="bg1"/>
                </a:solidFill>
                <a:latin typeface="Gill Sans"/>
                <a:cs typeface="Gill Sans"/>
              </a:rPr>
              <a:t>HashSet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486400" y="2357735"/>
            <a:ext cx="182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2400" b="0" dirty="0" err="1" smtClean="0">
                <a:solidFill>
                  <a:schemeClr val="bg1"/>
                </a:solidFill>
                <a:latin typeface="Gill Sans"/>
                <a:cs typeface="Gill Sans"/>
              </a:rPr>
              <a:t>HashSet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486400" y="3581400"/>
            <a:ext cx="182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2400" b="0" dirty="0" err="1" smtClean="0">
                <a:solidFill>
                  <a:schemeClr val="bg1"/>
                </a:solidFill>
                <a:latin typeface="Gill Sans"/>
                <a:cs typeface="Gill Sans"/>
              </a:rPr>
              <a:t>HashMap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162800" y="1066800"/>
            <a:ext cx="182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HLL counter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162800" y="2357735"/>
            <a:ext cx="182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Bloom Filter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162800" y="3581400"/>
            <a:ext cx="182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CMS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67242733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raine-le-Château_JPG02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0" y="6611938"/>
            <a:ext cx="40386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 smtClean="0"/>
              <a:t>Source: Wikipedia (River)</a:t>
            </a:r>
            <a:endParaRPr lang="en-US" sz="1000" b="0" dirty="0"/>
          </a:p>
        </p:txBody>
      </p:sp>
      <p:sp>
        <p:nvSpPr>
          <p:cNvPr id="6" name="TextBox 5"/>
          <p:cNvSpPr txBox="1"/>
          <p:nvPr/>
        </p:nvSpPr>
        <p:spPr>
          <a:xfrm>
            <a:off x="381000" y="5791200"/>
            <a:ext cx="70866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92100" algn="l"/>
                <a:tab pos="520700" algn="l"/>
              </a:tabLst>
            </a:pPr>
            <a:r>
              <a:rPr lang="en-US" sz="3200" dirty="0" smtClean="0">
                <a:latin typeface="Gill Sans"/>
                <a:cs typeface="Gill Sans"/>
              </a:rPr>
              <a:t>Stream </a:t>
            </a:r>
            <a:r>
              <a:rPr lang="en-US" sz="3200" dirty="0" smtClean="0">
                <a:latin typeface="Gill Sans"/>
                <a:cs typeface="Gill Sans"/>
              </a:rPr>
              <a:t>Processing Architectures</a:t>
            </a:r>
            <a:endParaRPr lang="en-US" sz="3200" dirty="0">
              <a:latin typeface="Gill Sans"/>
              <a:cs typeface="Gill San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81000" y="5358824"/>
            <a:ext cx="70866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92100" algn="l"/>
                <a:tab pos="520700" algn="l"/>
              </a:tabLst>
            </a:pPr>
            <a:r>
              <a:rPr lang="en-US" sz="3200" dirty="0" smtClean="0">
                <a:latin typeface="Gill Sans"/>
                <a:cs typeface="Gill Sans"/>
              </a:rPr>
              <a:t>Next time:</a:t>
            </a:r>
            <a:endParaRPr lang="en-US" sz="3200" dirty="0"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06035079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itennoj_honbo_garden06s3200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550688" y="0"/>
            <a:ext cx="10245376" cy="6857999"/>
          </a:xfrm>
          <a:prstGeom prst="rect">
            <a:avLst/>
          </a:prstGeom>
        </p:spPr>
      </p:pic>
      <p:sp>
        <p:nvSpPr>
          <p:cNvPr id="5" name="TextBox 3"/>
          <p:cNvSpPr txBox="1">
            <a:spLocks noChangeArrowheads="1"/>
          </p:cNvSpPr>
          <p:nvPr/>
        </p:nvSpPr>
        <p:spPr bwMode="auto">
          <a:xfrm>
            <a:off x="0" y="6611938"/>
            <a:ext cx="2743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FFFFFF"/>
                </a:solidFill>
              </a:rPr>
              <a:t>Source: </a:t>
            </a:r>
            <a:r>
              <a:rPr lang="en-US" sz="1000" b="0" dirty="0" smtClean="0">
                <a:solidFill>
                  <a:srgbClr val="FFFFFF"/>
                </a:solidFill>
              </a:rPr>
              <a:t>Wikipedia (Japanese rock garden)</a:t>
            </a:r>
            <a:endParaRPr lang="en-US" sz="1000" b="0" dirty="0">
              <a:solidFill>
                <a:srgbClr val="FFFFFF"/>
              </a:solidFill>
            </a:endParaRPr>
          </a:p>
        </p:txBody>
      </p:sp>
      <p:sp>
        <p:nvSpPr>
          <p:cNvPr id="6" name="Title 3"/>
          <p:cNvSpPr txBox="1">
            <a:spLocks/>
          </p:cNvSpPr>
          <p:nvPr/>
        </p:nvSpPr>
        <p:spPr>
          <a:xfrm>
            <a:off x="0" y="2476500"/>
            <a:ext cx="9144000" cy="10287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 baseline="0">
                <a:solidFill>
                  <a:schemeClr val="bg1"/>
                </a:solidFill>
                <a:latin typeface="Gill Sans"/>
                <a:ea typeface="+mj-ea"/>
                <a:cs typeface="Gill San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5pPr>
            <a:lvl6pPr marL="45713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6pPr>
            <a:lvl7pPr marL="914259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7pPr>
            <a:lvl8pPr marL="137139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8pPr>
            <a:lvl9pPr marL="1828519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9pPr>
          </a:lstStyle>
          <a:p>
            <a:pPr algn="ctr"/>
            <a:r>
              <a:rPr lang="en-US" sz="7200" b="0" dirty="0" smtClean="0">
                <a:solidFill>
                  <a:schemeClr val="tx1"/>
                </a:solidFill>
              </a:rPr>
              <a:t>Questions?</a:t>
            </a:r>
            <a:endParaRPr lang="en-US" sz="72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3409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to do with data streams?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Network traffic monitoring</a:t>
            </a:r>
          </a:p>
          <a:p>
            <a:r>
              <a:rPr lang="en-US" dirty="0" smtClean="0"/>
              <a:t>Datacenter telemetry monitoring</a:t>
            </a:r>
          </a:p>
          <a:p>
            <a:r>
              <a:rPr lang="en-US" dirty="0" smtClean="0"/>
              <a:t>Sensor networks monitoring</a:t>
            </a:r>
          </a:p>
          <a:p>
            <a:r>
              <a:rPr lang="en-US" dirty="0" smtClean="0"/>
              <a:t>Credit card fraud detection</a:t>
            </a:r>
          </a:p>
          <a:p>
            <a:r>
              <a:rPr lang="en-US" dirty="0" smtClean="0"/>
              <a:t>Stock market analysis</a:t>
            </a:r>
          </a:p>
          <a:p>
            <a:r>
              <a:rPr lang="en-US" dirty="0" smtClean="0"/>
              <a:t>Online mining of click streams</a:t>
            </a:r>
          </a:p>
          <a:p>
            <a:r>
              <a:rPr lang="en-US" dirty="0" smtClean="0"/>
              <a:t>Monitoring social media streams</a:t>
            </a:r>
          </a:p>
        </p:txBody>
      </p:sp>
    </p:spTree>
    <p:extLst>
      <p:ext uri="{BB962C8B-B14F-4D97-AF65-F5344CB8AC3E}">
        <p14:creationId xmlns:p14="http://schemas.microsoft.com/office/powerpoint/2010/main" val="423457580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the scale? Packet data streams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Single 2 Gb</a:t>
            </a:r>
            <a:r>
              <a:rPr lang="en-US" dirty="0"/>
              <a:t>/sec link; say </a:t>
            </a:r>
            <a:r>
              <a:rPr lang="en-US" dirty="0" smtClean="0"/>
              <a:t>avg. </a:t>
            </a:r>
            <a:r>
              <a:rPr lang="en-US" dirty="0"/>
              <a:t>packet size is </a:t>
            </a:r>
            <a:r>
              <a:rPr lang="en-US" dirty="0" smtClean="0"/>
              <a:t>50 bytes</a:t>
            </a:r>
          </a:p>
          <a:p>
            <a:pPr lvl="1"/>
            <a:r>
              <a:rPr lang="en-US" dirty="0"/>
              <a:t>Number of packets/sec = 5 million </a:t>
            </a:r>
          </a:p>
          <a:p>
            <a:pPr lvl="1"/>
            <a:r>
              <a:rPr lang="en-US" dirty="0"/>
              <a:t>Time per packet = 0.2 </a:t>
            </a:r>
            <a:r>
              <a:rPr lang="en-US" dirty="0" smtClean="0"/>
              <a:t>microseconds </a:t>
            </a:r>
            <a:endParaRPr lang="en-US" dirty="0"/>
          </a:p>
          <a:p>
            <a:r>
              <a:rPr lang="en-US" dirty="0"/>
              <a:t>If we only capture header information per packet: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source/destination </a:t>
            </a:r>
            <a:r>
              <a:rPr lang="en-US" dirty="0"/>
              <a:t>IP, time, no. of bytes, etc. – at least </a:t>
            </a:r>
            <a:r>
              <a:rPr lang="en-US" dirty="0" smtClean="0"/>
              <a:t>10 bytes</a:t>
            </a:r>
          </a:p>
          <a:p>
            <a:pPr lvl="1"/>
            <a:r>
              <a:rPr lang="en-US" dirty="0" smtClean="0"/>
              <a:t>50 MB per second</a:t>
            </a:r>
          </a:p>
          <a:p>
            <a:pPr lvl="1"/>
            <a:r>
              <a:rPr lang="en-US" dirty="0" smtClean="0"/>
              <a:t>4+ TB per day</a:t>
            </a:r>
          </a:p>
          <a:p>
            <a:pPr lvl="1"/>
            <a:r>
              <a:rPr lang="en-US" b="1" dirty="0" smtClean="0"/>
              <a:t>Per link!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594360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2800" b="0" dirty="0" smtClean="0">
                <a:solidFill>
                  <a:srgbClr val="FF0000"/>
                </a:solidFill>
                <a:latin typeface="Gill Sans"/>
                <a:cs typeface="Gill Sans"/>
              </a:rPr>
              <a:t>What if you wanted to do deep-packet inspection?</a:t>
            </a:r>
            <a:endParaRPr lang="en-US" sz="28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0" y="6611938"/>
            <a:ext cx="40386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 smtClean="0">
                <a:solidFill>
                  <a:srgbClr val="000000"/>
                </a:solidFill>
              </a:rPr>
              <a:t>Source: </a:t>
            </a:r>
            <a:r>
              <a:rPr lang="en-US" sz="1000" b="0" dirty="0">
                <a:solidFill>
                  <a:srgbClr val="000000"/>
                </a:solidFill>
              </a:rPr>
              <a:t>Minos </a:t>
            </a:r>
            <a:r>
              <a:rPr lang="en-US" sz="1000" b="0" dirty="0" err="1" smtClean="0">
                <a:solidFill>
                  <a:srgbClr val="000000"/>
                </a:solidFill>
              </a:rPr>
              <a:t>Garofalakis</a:t>
            </a:r>
            <a:r>
              <a:rPr lang="en-US" sz="1000" b="0" dirty="0" smtClean="0">
                <a:solidFill>
                  <a:srgbClr val="000000"/>
                </a:solidFill>
              </a:rPr>
              <a:t>, Berkeley  CS 286</a:t>
            </a:r>
            <a:endParaRPr lang="en-US" sz="1000" b="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594512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Freeform 16"/>
          <p:cNvSpPr>
            <a:spLocks/>
          </p:cNvSpPr>
          <p:nvPr/>
        </p:nvSpPr>
        <p:spPr bwMode="auto">
          <a:xfrm>
            <a:off x="2397125" y="2284413"/>
            <a:ext cx="866775" cy="723900"/>
          </a:xfrm>
          <a:custGeom>
            <a:avLst/>
            <a:gdLst>
              <a:gd name="T0" fmla="*/ 569 w 642"/>
              <a:gd name="T1" fmla="*/ 628 h 628"/>
              <a:gd name="T2" fmla="*/ 547 w 642"/>
              <a:gd name="T3" fmla="*/ 239 h 628"/>
              <a:gd name="T4" fmla="*/ 0 w 642"/>
              <a:gd name="T5" fmla="*/ 0 h 6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642" h="628">
                <a:moveTo>
                  <a:pt x="569" y="628"/>
                </a:moveTo>
                <a:cubicBezTo>
                  <a:pt x="605" y="486"/>
                  <a:pt x="642" y="344"/>
                  <a:pt x="547" y="239"/>
                </a:cubicBezTo>
                <a:cubicBezTo>
                  <a:pt x="452" y="134"/>
                  <a:pt x="226" y="67"/>
                  <a:pt x="0" y="0"/>
                </a:cubicBezTo>
              </a:path>
            </a:pathLst>
          </a:custGeom>
          <a:noFill/>
          <a:ln w="57150" cap="flat" cmpd="sng">
            <a:solidFill>
              <a:srgbClr val="CC0000"/>
            </a:solidFill>
            <a:prstDash val="solid"/>
            <a:round/>
            <a:headEnd type="none" w="med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grpSp>
        <p:nvGrpSpPr>
          <p:cNvPr id="211" name="Group 17"/>
          <p:cNvGrpSpPr>
            <a:grpSpLocks/>
          </p:cNvGrpSpPr>
          <p:nvPr/>
        </p:nvGrpSpPr>
        <p:grpSpPr bwMode="auto">
          <a:xfrm>
            <a:off x="1809750" y="3709988"/>
            <a:ext cx="2192338" cy="1027112"/>
            <a:chOff x="1967" y="3066"/>
            <a:chExt cx="766" cy="665"/>
          </a:xfrm>
        </p:grpSpPr>
        <p:sp>
          <p:nvSpPr>
            <p:cNvPr id="212" name="Freeform 18"/>
            <p:cNvSpPr>
              <a:spLocks/>
            </p:cNvSpPr>
            <p:nvPr/>
          </p:nvSpPr>
          <p:spPr bwMode="auto">
            <a:xfrm>
              <a:off x="1967" y="3066"/>
              <a:ext cx="766" cy="665"/>
            </a:xfrm>
            <a:custGeom>
              <a:avLst/>
              <a:gdLst>
                <a:gd name="T0" fmla="*/ 42 w 766"/>
                <a:gd name="T1" fmla="*/ 231 h 665"/>
                <a:gd name="T2" fmla="*/ 12 w 766"/>
                <a:gd name="T3" fmla="*/ 264 h 665"/>
                <a:gd name="T4" fmla="*/ 0 w 766"/>
                <a:gd name="T5" fmla="*/ 312 h 665"/>
                <a:gd name="T6" fmla="*/ 6 w 766"/>
                <a:gd name="T7" fmla="*/ 347 h 665"/>
                <a:gd name="T8" fmla="*/ 22 w 766"/>
                <a:gd name="T9" fmla="*/ 377 h 665"/>
                <a:gd name="T10" fmla="*/ 38 w 766"/>
                <a:gd name="T11" fmla="*/ 390 h 665"/>
                <a:gd name="T12" fmla="*/ 18 w 766"/>
                <a:gd name="T13" fmla="*/ 435 h 665"/>
                <a:gd name="T14" fmla="*/ 23 w 766"/>
                <a:gd name="T15" fmla="*/ 488 h 665"/>
                <a:gd name="T16" fmla="*/ 51 w 766"/>
                <a:gd name="T17" fmla="*/ 528 h 665"/>
                <a:gd name="T18" fmla="*/ 94 w 766"/>
                <a:gd name="T19" fmla="*/ 543 h 665"/>
                <a:gd name="T20" fmla="*/ 113 w 766"/>
                <a:gd name="T21" fmla="*/ 561 h 665"/>
                <a:gd name="T22" fmla="*/ 153 w 766"/>
                <a:gd name="T23" fmla="*/ 603 h 665"/>
                <a:gd name="T24" fmla="*/ 204 w 766"/>
                <a:gd name="T25" fmla="*/ 624 h 665"/>
                <a:gd name="T26" fmla="*/ 258 w 766"/>
                <a:gd name="T27" fmla="*/ 619 h 665"/>
                <a:gd name="T28" fmla="*/ 292 w 766"/>
                <a:gd name="T29" fmla="*/ 602 h 665"/>
                <a:gd name="T30" fmla="*/ 322 w 766"/>
                <a:gd name="T31" fmla="*/ 639 h 665"/>
                <a:gd name="T32" fmla="*/ 362 w 766"/>
                <a:gd name="T33" fmla="*/ 661 h 665"/>
                <a:gd name="T34" fmla="*/ 411 w 766"/>
                <a:gd name="T35" fmla="*/ 663 h 665"/>
                <a:gd name="T36" fmla="*/ 463 w 766"/>
                <a:gd name="T37" fmla="*/ 637 h 665"/>
                <a:gd name="T38" fmla="*/ 499 w 766"/>
                <a:gd name="T39" fmla="*/ 586 h 665"/>
                <a:gd name="T40" fmla="*/ 519 w 766"/>
                <a:gd name="T41" fmla="*/ 573 h 665"/>
                <a:gd name="T42" fmla="*/ 560 w 766"/>
                <a:gd name="T43" fmla="*/ 583 h 665"/>
                <a:gd name="T44" fmla="*/ 591 w 766"/>
                <a:gd name="T45" fmla="*/ 578 h 665"/>
                <a:gd name="T46" fmla="*/ 618 w 766"/>
                <a:gd name="T47" fmla="*/ 563 h 665"/>
                <a:gd name="T48" fmla="*/ 655 w 766"/>
                <a:gd name="T49" fmla="*/ 510 h 665"/>
                <a:gd name="T50" fmla="*/ 663 w 766"/>
                <a:gd name="T51" fmla="*/ 463 h 665"/>
                <a:gd name="T52" fmla="*/ 684 w 766"/>
                <a:gd name="T53" fmla="*/ 457 h 665"/>
                <a:gd name="T54" fmla="*/ 722 w 766"/>
                <a:gd name="T55" fmla="*/ 433 h 665"/>
                <a:gd name="T56" fmla="*/ 758 w 766"/>
                <a:gd name="T57" fmla="*/ 373 h 665"/>
                <a:gd name="T58" fmla="*/ 766 w 766"/>
                <a:gd name="T59" fmla="*/ 322 h 665"/>
                <a:gd name="T60" fmla="*/ 752 w 766"/>
                <a:gd name="T61" fmla="*/ 256 h 665"/>
                <a:gd name="T62" fmla="*/ 744 w 766"/>
                <a:gd name="T63" fmla="*/ 225 h 665"/>
                <a:gd name="T64" fmla="*/ 747 w 766"/>
                <a:gd name="T65" fmla="*/ 173 h 665"/>
                <a:gd name="T66" fmla="*/ 729 w 766"/>
                <a:gd name="T67" fmla="*/ 124 h 665"/>
                <a:gd name="T68" fmla="*/ 694 w 766"/>
                <a:gd name="T69" fmla="*/ 90 h 665"/>
                <a:gd name="T70" fmla="*/ 675 w 766"/>
                <a:gd name="T71" fmla="*/ 66 h 665"/>
                <a:gd name="T72" fmla="*/ 650 w 766"/>
                <a:gd name="T73" fmla="*/ 24 h 665"/>
                <a:gd name="T74" fmla="*/ 609 w 766"/>
                <a:gd name="T75" fmla="*/ 2 h 665"/>
                <a:gd name="T76" fmla="*/ 576 w 766"/>
                <a:gd name="T77" fmla="*/ 2 h 665"/>
                <a:gd name="T78" fmla="*/ 550 w 766"/>
                <a:gd name="T79" fmla="*/ 15 h 665"/>
                <a:gd name="T80" fmla="*/ 529 w 766"/>
                <a:gd name="T81" fmla="*/ 36 h 665"/>
                <a:gd name="T82" fmla="*/ 516 w 766"/>
                <a:gd name="T83" fmla="*/ 21 h 665"/>
                <a:gd name="T84" fmla="*/ 493 w 766"/>
                <a:gd name="T85" fmla="*/ 5 h 665"/>
                <a:gd name="T86" fmla="*/ 467 w 766"/>
                <a:gd name="T87" fmla="*/ 0 h 665"/>
                <a:gd name="T88" fmla="*/ 436 w 766"/>
                <a:gd name="T89" fmla="*/ 8 h 665"/>
                <a:gd name="T90" fmla="*/ 410 w 766"/>
                <a:gd name="T91" fmla="*/ 30 h 665"/>
                <a:gd name="T92" fmla="*/ 398 w 766"/>
                <a:gd name="T93" fmla="*/ 52 h 665"/>
                <a:gd name="T94" fmla="*/ 359 w 766"/>
                <a:gd name="T95" fmla="*/ 25 h 665"/>
                <a:gd name="T96" fmla="*/ 332 w 766"/>
                <a:gd name="T97" fmla="*/ 20 h 665"/>
                <a:gd name="T98" fmla="*/ 295 w 766"/>
                <a:gd name="T99" fmla="*/ 29 h 665"/>
                <a:gd name="T100" fmla="*/ 263 w 766"/>
                <a:gd name="T101" fmla="*/ 55 h 665"/>
                <a:gd name="T102" fmla="*/ 248 w 766"/>
                <a:gd name="T103" fmla="*/ 80 h 665"/>
                <a:gd name="T104" fmla="*/ 204 w 766"/>
                <a:gd name="T105" fmla="*/ 62 h 665"/>
                <a:gd name="T106" fmla="*/ 164 w 766"/>
                <a:gd name="T107" fmla="*/ 64 h 665"/>
                <a:gd name="T108" fmla="*/ 131 w 766"/>
                <a:gd name="T109" fmla="*/ 78 h 665"/>
                <a:gd name="T110" fmla="*/ 103 w 766"/>
                <a:gd name="T111" fmla="*/ 102 h 665"/>
                <a:gd name="T112" fmla="*/ 77 w 766"/>
                <a:gd name="T113" fmla="*/ 147 h 665"/>
                <a:gd name="T114" fmla="*/ 69 w 766"/>
                <a:gd name="T115" fmla="*/ 188 h 665"/>
                <a:gd name="T116" fmla="*/ 69 w 766"/>
                <a:gd name="T117" fmla="*/ 221 h 6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766" h="665">
                  <a:moveTo>
                    <a:pt x="69" y="221"/>
                  </a:moveTo>
                  <a:lnTo>
                    <a:pt x="55" y="224"/>
                  </a:lnTo>
                  <a:lnTo>
                    <a:pt x="42" y="231"/>
                  </a:lnTo>
                  <a:lnTo>
                    <a:pt x="30" y="240"/>
                  </a:lnTo>
                  <a:lnTo>
                    <a:pt x="20" y="251"/>
                  </a:lnTo>
                  <a:lnTo>
                    <a:pt x="12" y="264"/>
                  </a:lnTo>
                  <a:lnTo>
                    <a:pt x="5" y="279"/>
                  </a:lnTo>
                  <a:lnTo>
                    <a:pt x="1" y="295"/>
                  </a:lnTo>
                  <a:lnTo>
                    <a:pt x="0" y="312"/>
                  </a:lnTo>
                  <a:lnTo>
                    <a:pt x="1" y="324"/>
                  </a:lnTo>
                  <a:lnTo>
                    <a:pt x="3" y="336"/>
                  </a:lnTo>
                  <a:lnTo>
                    <a:pt x="6" y="347"/>
                  </a:lnTo>
                  <a:lnTo>
                    <a:pt x="10" y="358"/>
                  </a:lnTo>
                  <a:lnTo>
                    <a:pt x="16" y="368"/>
                  </a:lnTo>
                  <a:lnTo>
                    <a:pt x="22" y="377"/>
                  </a:lnTo>
                  <a:lnTo>
                    <a:pt x="30" y="384"/>
                  </a:lnTo>
                  <a:lnTo>
                    <a:pt x="38" y="391"/>
                  </a:lnTo>
                  <a:lnTo>
                    <a:pt x="38" y="390"/>
                  </a:lnTo>
                  <a:lnTo>
                    <a:pt x="29" y="404"/>
                  </a:lnTo>
                  <a:lnTo>
                    <a:pt x="22" y="419"/>
                  </a:lnTo>
                  <a:lnTo>
                    <a:pt x="18" y="435"/>
                  </a:lnTo>
                  <a:lnTo>
                    <a:pt x="17" y="452"/>
                  </a:lnTo>
                  <a:lnTo>
                    <a:pt x="19" y="471"/>
                  </a:lnTo>
                  <a:lnTo>
                    <a:pt x="23" y="488"/>
                  </a:lnTo>
                  <a:lnTo>
                    <a:pt x="30" y="503"/>
                  </a:lnTo>
                  <a:lnTo>
                    <a:pt x="39" y="517"/>
                  </a:lnTo>
                  <a:lnTo>
                    <a:pt x="51" y="528"/>
                  </a:lnTo>
                  <a:lnTo>
                    <a:pt x="64" y="536"/>
                  </a:lnTo>
                  <a:lnTo>
                    <a:pt x="78" y="541"/>
                  </a:lnTo>
                  <a:lnTo>
                    <a:pt x="94" y="543"/>
                  </a:lnTo>
                  <a:lnTo>
                    <a:pt x="103" y="543"/>
                  </a:lnTo>
                  <a:lnTo>
                    <a:pt x="103" y="543"/>
                  </a:lnTo>
                  <a:lnTo>
                    <a:pt x="113" y="561"/>
                  </a:lnTo>
                  <a:lnTo>
                    <a:pt x="125" y="577"/>
                  </a:lnTo>
                  <a:lnTo>
                    <a:pt x="138" y="591"/>
                  </a:lnTo>
                  <a:lnTo>
                    <a:pt x="153" y="603"/>
                  </a:lnTo>
                  <a:lnTo>
                    <a:pt x="169" y="613"/>
                  </a:lnTo>
                  <a:lnTo>
                    <a:pt x="186" y="619"/>
                  </a:lnTo>
                  <a:lnTo>
                    <a:pt x="204" y="624"/>
                  </a:lnTo>
                  <a:lnTo>
                    <a:pt x="222" y="625"/>
                  </a:lnTo>
                  <a:lnTo>
                    <a:pt x="240" y="624"/>
                  </a:lnTo>
                  <a:lnTo>
                    <a:pt x="258" y="619"/>
                  </a:lnTo>
                  <a:lnTo>
                    <a:pt x="276" y="612"/>
                  </a:lnTo>
                  <a:lnTo>
                    <a:pt x="292" y="602"/>
                  </a:lnTo>
                  <a:lnTo>
                    <a:pt x="292" y="602"/>
                  </a:lnTo>
                  <a:lnTo>
                    <a:pt x="301" y="616"/>
                  </a:lnTo>
                  <a:lnTo>
                    <a:pt x="311" y="628"/>
                  </a:lnTo>
                  <a:lnTo>
                    <a:pt x="322" y="639"/>
                  </a:lnTo>
                  <a:lnTo>
                    <a:pt x="335" y="648"/>
                  </a:lnTo>
                  <a:lnTo>
                    <a:pt x="348" y="655"/>
                  </a:lnTo>
                  <a:lnTo>
                    <a:pt x="362" y="661"/>
                  </a:lnTo>
                  <a:lnTo>
                    <a:pt x="376" y="664"/>
                  </a:lnTo>
                  <a:lnTo>
                    <a:pt x="391" y="665"/>
                  </a:lnTo>
                  <a:lnTo>
                    <a:pt x="411" y="663"/>
                  </a:lnTo>
                  <a:lnTo>
                    <a:pt x="429" y="658"/>
                  </a:lnTo>
                  <a:lnTo>
                    <a:pt x="447" y="649"/>
                  </a:lnTo>
                  <a:lnTo>
                    <a:pt x="463" y="637"/>
                  </a:lnTo>
                  <a:lnTo>
                    <a:pt x="477" y="622"/>
                  </a:lnTo>
                  <a:lnTo>
                    <a:pt x="489" y="605"/>
                  </a:lnTo>
                  <a:lnTo>
                    <a:pt x="499" y="586"/>
                  </a:lnTo>
                  <a:lnTo>
                    <a:pt x="506" y="564"/>
                  </a:lnTo>
                  <a:lnTo>
                    <a:pt x="506" y="565"/>
                  </a:lnTo>
                  <a:lnTo>
                    <a:pt x="519" y="573"/>
                  </a:lnTo>
                  <a:lnTo>
                    <a:pt x="532" y="579"/>
                  </a:lnTo>
                  <a:lnTo>
                    <a:pt x="546" y="582"/>
                  </a:lnTo>
                  <a:lnTo>
                    <a:pt x="560" y="583"/>
                  </a:lnTo>
                  <a:lnTo>
                    <a:pt x="571" y="582"/>
                  </a:lnTo>
                  <a:lnTo>
                    <a:pt x="581" y="581"/>
                  </a:lnTo>
                  <a:lnTo>
                    <a:pt x="591" y="578"/>
                  </a:lnTo>
                  <a:lnTo>
                    <a:pt x="600" y="574"/>
                  </a:lnTo>
                  <a:lnTo>
                    <a:pt x="609" y="569"/>
                  </a:lnTo>
                  <a:lnTo>
                    <a:pt x="618" y="563"/>
                  </a:lnTo>
                  <a:lnTo>
                    <a:pt x="633" y="548"/>
                  </a:lnTo>
                  <a:lnTo>
                    <a:pt x="645" y="530"/>
                  </a:lnTo>
                  <a:lnTo>
                    <a:pt x="655" y="510"/>
                  </a:lnTo>
                  <a:lnTo>
                    <a:pt x="661" y="487"/>
                  </a:lnTo>
                  <a:lnTo>
                    <a:pt x="663" y="475"/>
                  </a:lnTo>
                  <a:lnTo>
                    <a:pt x="663" y="463"/>
                  </a:lnTo>
                  <a:lnTo>
                    <a:pt x="663" y="463"/>
                  </a:lnTo>
                  <a:lnTo>
                    <a:pt x="674" y="461"/>
                  </a:lnTo>
                  <a:lnTo>
                    <a:pt x="684" y="457"/>
                  </a:lnTo>
                  <a:lnTo>
                    <a:pt x="694" y="452"/>
                  </a:lnTo>
                  <a:lnTo>
                    <a:pt x="704" y="447"/>
                  </a:lnTo>
                  <a:lnTo>
                    <a:pt x="722" y="433"/>
                  </a:lnTo>
                  <a:lnTo>
                    <a:pt x="737" y="415"/>
                  </a:lnTo>
                  <a:lnTo>
                    <a:pt x="749" y="395"/>
                  </a:lnTo>
                  <a:lnTo>
                    <a:pt x="758" y="373"/>
                  </a:lnTo>
                  <a:lnTo>
                    <a:pt x="764" y="348"/>
                  </a:lnTo>
                  <a:lnTo>
                    <a:pt x="766" y="335"/>
                  </a:lnTo>
                  <a:lnTo>
                    <a:pt x="766" y="322"/>
                  </a:lnTo>
                  <a:lnTo>
                    <a:pt x="764" y="299"/>
                  </a:lnTo>
                  <a:lnTo>
                    <a:pt x="760" y="277"/>
                  </a:lnTo>
                  <a:lnTo>
                    <a:pt x="752" y="256"/>
                  </a:lnTo>
                  <a:lnTo>
                    <a:pt x="741" y="236"/>
                  </a:lnTo>
                  <a:lnTo>
                    <a:pt x="741" y="236"/>
                  </a:lnTo>
                  <a:lnTo>
                    <a:pt x="744" y="225"/>
                  </a:lnTo>
                  <a:lnTo>
                    <a:pt x="746" y="214"/>
                  </a:lnTo>
                  <a:lnTo>
                    <a:pt x="748" y="192"/>
                  </a:lnTo>
                  <a:lnTo>
                    <a:pt x="747" y="173"/>
                  </a:lnTo>
                  <a:lnTo>
                    <a:pt x="743" y="155"/>
                  </a:lnTo>
                  <a:lnTo>
                    <a:pt x="737" y="139"/>
                  </a:lnTo>
                  <a:lnTo>
                    <a:pt x="729" y="124"/>
                  </a:lnTo>
                  <a:lnTo>
                    <a:pt x="719" y="110"/>
                  </a:lnTo>
                  <a:lnTo>
                    <a:pt x="707" y="99"/>
                  </a:lnTo>
                  <a:lnTo>
                    <a:pt x="694" y="90"/>
                  </a:lnTo>
                  <a:lnTo>
                    <a:pt x="679" y="84"/>
                  </a:lnTo>
                  <a:lnTo>
                    <a:pt x="679" y="83"/>
                  </a:lnTo>
                  <a:lnTo>
                    <a:pt x="675" y="66"/>
                  </a:lnTo>
                  <a:lnTo>
                    <a:pt x="669" y="50"/>
                  </a:lnTo>
                  <a:lnTo>
                    <a:pt x="660" y="36"/>
                  </a:lnTo>
                  <a:lnTo>
                    <a:pt x="650" y="24"/>
                  </a:lnTo>
                  <a:lnTo>
                    <a:pt x="638" y="14"/>
                  </a:lnTo>
                  <a:lnTo>
                    <a:pt x="624" y="6"/>
                  </a:lnTo>
                  <a:lnTo>
                    <a:pt x="609" y="2"/>
                  </a:lnTo>
                  <a:lnTo>
                    <a:pt x="594" y="0"/>
                  </a:lnTo>
                  <a:lnTo>
                    <a:pt x="585" y="1"/>
                  </a:lnTo>
                  <a:lnTo>
                    <a:pt x="576" y="2"/>
                  </a:lnTo>
                  <a:lnTo>
                    <a:pt x="567" y="5"/>
                  </a:lnTo>
                  <a:lnTo>
                    <a:pt x="558" y="9"/>
                  </a:lnTo>
                  <a:lnTo>
                    <a:pt x="550" y="15"/>
                  </a:lnTo>
                  <a:lnTo>
                    <a:pt x="542" y="21"/>
                  </a:lnTo>
                  <a:lnTo>
                    <a:pt x="535" y="28"/>
                  </a:lnTo>
                  <a:lnTo>
                    <a:pt x="529" y="36"/>
                  </a:lnTo>
                  <a:lnTo>
                    <a:pt x="529" y="36"/>
                  </a:lnTo>
                  <a:lnTo>
                    <a:pt x="523" y="28"/>
                  </a:lnTo>
                  <a:lnTo>
                    <a:pt x="516" y="21"/>
                  </a:lnTo>
                  <a:lnTo>
                    <a:pt x="509" y="15"/>
                  </a:lnTo>
                  <a:lnTo>
                    <a:pt x="501" y="9"/>
                  </a:lnTo>
                  <a:lnTo>
                    <a:pt x="493" y="5"/>
                  </a:lnTo>
                  <a:lnTo>
                    <a:pt x="485" y="2"/>
                  </a:lnTo>
                  <a:lnTo>
                    <a:pt x="476" y="1"/>
                  </a:lnTo>
                  <a:lnTo>
                    <a:pt x="467" y="0"/>
                  </a:lnTo>
                  <a:lnTo>
                    <a:pt x="456" y="1"/>
                  </a:lnTo>
                  <a:lnTo>
                    <a:pt x="446" y="4"/>
                  </a:lnTo>
                  <a:lnTo>
                    <a:pt x="436" y="8"/>
                  </a:lnTo>
                  <a:lnTo>
                    <a:pt x="427" y="14"/>
                  </a:lnTo>
                  <a:lnTo>
                    <a:pt x="418" y="21"/>
                  </a:lnTo>
                  <a:lnTo>
                    <a:pt x="410" y="30"/>
                  </a:lnTo>
                  <a:lnTo>
                    <a:pt x="404" y="40"/>
                  </a:lnTo>
                  <a:lnTo>
                    <a:pt x="398" y="51"/>
                  </a:lnTo>
                  <a:lnTo>
                    <a:pt x="398" y="52"/>
                  </a:lnTo>
                  <a:lnTo>
                    <a:pt x="384" y="39"/>
                  </a:lnTo>
                  <a:lnTo>
                    <a:pt x="368" y="29"/>
                  </a:lnTo>
                  <a:lnTo>
                    <a:pt x="359" y="25"/>
                  </a:lnTo>
                  <a:lnTo>
                    <a:pt x="351" y="22"/>
                  </a:lnTo>
                  <a:lnTo>
                    <a:pt x="341" y="21"/>
                  </a:lnTo>
                  <a:lnTo>
                    <a:pt x="332" y="20"/>
                  </a:lnTo>
                  <a:lnTo>
                    <a:pt x="319" y="21"/>
                  </a:lnTo>
                  <a:lnTo>
                    <a:pt x="307" y="24"/>
                  </a:lnTo>
                  <a:lnTo>
                    <a:pt x="295" y="29"/>
                  </a:lnTo>
                  <a:lnTo>
                    <a:pt x="283" y="36"/>
                  </a:lnTo>
                  <a:lnTo>
                    <a:pt x="273" y="45"/>
                  </a:lnTo>
                  <a:lnTo>
                    <a:pt x="263" y="55"/>
                  </a:lnTo>
                  <a:lnTo>
                    <a:pt x="255" y="66"/>
                  </a:lnTo>
                  <a:lnTo>
                    <a:pt x="248" y="79"/>
                  </a:lnTo>
                  <a:lnTo>
                    <a:pt x="248" y="80"/>
                  </a:lnTo>
                  <a:lnTo>
                    <a:pt x="234" y="72"/>
                  </a:lnTo>
                  <a:lnTo>
                    <a:pt x="219" y="66"/>
                  </a:lnTo>
                  <a:lnTo>
                    <a:pt x="204" y="62"/>
                  </a:lnTo>
                  <a:lnTo>
                    <a:pt x="188" y="61"/>
                  </a:lnTo>
                  <a:lnTo>
                    <a:pt x="176" y="62"/>
                  </a:lnTo>
                  <a:lnTo>
                    <a:pt x="164" y="64"/>
                  </a:lnTo>
                  <a:lnTo>
                    <a:pt x="152" y="67"/>
                  </a:lnTo>
                  <a:lnTo>
                    <a:pt x="141" y="72"/>
                  </a:lnTo>
                  <a:lnTo>
                    <a:pt x="131" y="78"/>
                  </a:lnTo>
                  <a:lnTo>
                    <a:pt x="121" y="85"/>
                  </a:lnTo>
                  <a:lnTo>
                    <a:pt x="111" y="93"/>
                  </a:lnTo>
                  <a:lnTo>
                    <a:pt x="103" y="102"/>
                  </a:lnTo>
                  <a:lnTo>
                    <a:pt x="88" y="123"/>
                  </a:lnTo>
                  <a:lnTo>
                    <a:pt x="82" y="135"/>
                  </a:lnTo>
                  <a:lnTo>
                    <a:pt x="77" y="147"/>
                  </a:lnTo>
                  <a:lnTo>
                    <a:pt x="73" y="160"/>
                  </a:lnTo>
                  <a:lnTo>
                    <a:pt x="70" y="174"/>
                  </a:lnTo>
                  <a:lnTo>
                    <a:pt x="69" y="188"/>
                  </a:lnTo>
                  <a:lnTo>
                    <a:pt x="68" y="202"/>
                  </a:lnTo>
                  <a:lnTo>
                    <a:pt x="68" y="212"/>
                  </a:lnTo>
                  <a:lnTo>
                    <a:pt x="69" y="221"/>
                  </a:lnTo>
                  <a:close/>
                </a:path>
              </a:pathLst>
            </a:custGeom>
            <a:solidFill>
              <a:srgbClr val="CCFFCC"/>
            </a:solidFill>
            <a:ln w="9525">
              <a:solidFill>
                <a:srgbClr val="000000"/>
              </a:solidFill>
              <a:prstDash val="solid"/>
              <a:round/>
              <a:headEnd/>
              <a:tailEnd/>
            </a:ln>
            <a:effectLst>
              <a:outerShdw blurRad="63500" dist="35921" dir="2700000" algn="ctr" rotWithShape="0">
                <a:srgbClr val="000000">
                  <a:alpha val="74998"/>
                </a:srgbClr>
              </a:outerShdw>
            </a:effec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13" name="Freeform 19"/>
            <p:cNvSpPr>
              <a:spLocks/>
            </p:cNvSpPr>
            <p:nvPr/>
          </p:nvSpPr>
          <p:spPr bwMode="auto">
            <a:xfrm>
              <a:off x="2005" y="3457"/>
              <a:ext cx="45" cy="13"/>
            </a:xfrm>
            <a:custGeom>
              <a:avLst/>
              <a:gdLst>
                <a:gd name="T0" fmla="*/ 0 w 45"/>
                <a:gd name="T1" fmla="*/ 0 h 13"/>
                <a:gd name="T2" fmla="*/ 9 w 45"/>
                <a:gd name="T3" fmla="*/ 5 h 13"/>
                <a:gd name="T4" fmla="*/ 19 w 45"/>
                <a:gd name="T5" fmla="*/ 10 h 13"/>
                <a:gd name="T6" fmla="*/ 29 w 45"/>
                <a:gd name="T7" fmla="*/ 12 h 13"/>
                <a:gd name="T8" fmla="*/ 39 w 45"/>
                <a:gd name="T9" fmla="*/ 13 h 13"/>
                <a:gd name="T10" fmla="*/ 42 w 45"/>
                <a:gd name="T11" fmla="*/ 13 h 13"/>
                <a:gd name="T12" fmla="*/ 45 w 45"/>
                <a:gd name="T13" fmla="*/ 1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5" h="13">
                  <a:moveTo>
                    <a:pt x="0" y="0"/>
                  </a:moveTo>
                  <a:lnTo>
                    <a:pt x="9" y="5"/>
                  </a:lnTo>
                  <a:lnTo>
                    <a:pt x="19" y="10"/>
                  </a:lnTo>
                  <a:lnTo>
                    <a:pt x="29" y="12"/>
                  </a:lnTo>
                  <a:lnTo>
                    <a:pt x="39" y="13"/>
                  </a:lnTo>
                  <a:lnTo>
                    <a:pt x="42" y="13"/>
                  </a:lnTo>
                  <a:lnTo>
                    <a:pt x="45" y="12"/>
                  </a:lnTo>
                </a:path>
              </a:pathLst>
            </a:custGeom>
            <a:solidFill>
              <a:srgbClr val="CCFFCC"/>
            </a:solidFill>
            <a:ln w="9525">
              <a:solidFill>
                <a:srgbClr val="000000"/>
              </a:solidFill>
              <a:prstDash val="solid"/>
              <a:round/>
              <a:headEnd/>
              <a:tailEnd/>
            </a:ln>
            <a:effectLst>
              <a:outerShdw blurRad="63500" dist="35921" dir="2700000" algn="ctr" rotWithShape="0">
                <a:srgbClr val="000000">
                  <a:alpha val="74998"/>
                </a:srgbClr>
              </a:outerShdw>
            </a:effec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14" name="Freeform 20"/>
            <p:cNvSpPr>
              <a:spLocks/>
            </p:cNvSpPr>
            <p:nvPr/>
          </p:nvSpPr>
          <p:spPr bwMode="auto">
            <a:xfrm>
              <a:off x="2070" y="3603"/>
              <a:ext cx="20" cy="6"/>
            </a:xfrm>
            <a:custGeom>
              <a:avLst/>
              <a:gdLst>
                <a:gd name="T0" fmla="*/ 0 w 20"/>
                <a:gd name="T1" fmla="*/ 6 h 6"/>
                <a:gd name="T2" fmla="*/ 10 w 20"/>
                <a:gd name="T3" fmla="*/ 4 h 6"/>
                <a:gd name="T4" fmla="*/ 20 w 20"/>
                <a:gd name="T5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6">
                  <a:moveTo>
                    <a:pt x="0" y="6"/>
                  </a:moveTo>
                  <a:lnTo>
                    <a:pt x="10" y="4"/>
                  </a:lnTo>
                  <a:lnTo>
                    <a:pt x="20" y="0"/>
                  </a:lnTo>
                </a:path>
              </a:pathLst>
            </a:custGeom>
            <a:solidFill>
              <a:srgbClr val="CCFFCC"/>
            </a:solidFill>
            <a:ln w="9525">
              <a:solidFill>
                <a:srgbClr val="000000"/>
              </a:solidFill>
              <a:prstDash val="solid"/>
              <a:round/>
              <a:headEnd/>
              <a:tailEnd/>
            </a:ln>
            <a:effectLst>
              <a:outerShdw blurRad="63500" dist="35921" dir="2700000" algn="ctr" rotWithShape="0">
                <a:srgbClr val="000000">
                  <a:alpha val="74998"/>
                </a:srgbClr>
              </a:outerShdw>
            </a:effec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15" name="Freeform 21"/>
            <p:cNvSpPr>
              <a:spLocks/>
            </p:cNvSpPr>
            <p:nvPr/>
          </p:nvSpPr>
          <p:spPr bwMode="auto">
            <a:xfrm>
              <a:off x="2247" y="3641"/>
              <a:ext cx="12" cy="27"/>
            </a:xfrm>
            <a:custGeom>
              <a:avLst/>
              <a:gdLst>
                <a:gd name="T0" fmla="*/ 0 w 12"/>
                <a:gd name="T1" fmla="*/ 0 h 27"/>
                <a:gd name="T2" fmla="*/ 5 w 12"/>
                <a:gd name="T3" fmla="*/ 14 h 27"/>
                <a:gd name="T4" fmla="*/ 12 w 12"/>
                <a:gd name="T5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" h="27">
                  <a:moveTo>
                    <a:pt x="0" y="0"/>
                  </a:moveTo>
                  <a:lnTo>
                    <a:pt x="5" y="14"/>
                  </a:lnTo>
                  <a:lnTo>
                    <a:pt x="12" y="27"/>
                  </a:lnTo>
                </a:path>
              </a:pathLst>
            </a:custGeom>
            <a:solidFill>
              <a:srgbClr val="CCFFCC"/>
            </a:solidFill>
            <a:ln w="9525">
              <a:solidFill>
                <a:srgbClr val="000000"/>
              </a:solidFill>
              <a:prstDash val="solid"/>
              <a:round/>
              <a:headEnd/>
              <a:tailEnd/>
            </a:ln>
            <a:effectLst>
              <a:outerShdw blurRad="63500" dist="35921" dir="2700000" algn="ctr" rotWithShape="0">
                <a:srgbClr val="000000">
                  <a:alpha val="74998"/>
                </a:srgbClr>
              </a:outerShdw>
            </a:effec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16" name="Freeform 22"/>
            <p:cNvSpPr>
              <a:spLocks/>
            </p:cNvSpPr>
            <p:nvPr/>
          </p:nvSpPr>
          <p:spPr bwMode="auto">
            <a:xfrm>
              <a:off x="2473" y="3601"/>
              <a:ext cx="5" cy="29"/>
            </a:xfrm>
            <a:custGeom>
              <a:avLst/>
              <a:gdLst>
                <a:gd name="T0" fmla="*/ 0 w 5"/>
                <a:gd name="T1" fmla="*/ 29 h 29"/>
                <a:gd name="T2" fmla="*/ 3 w 5"/>
                <a:gd name="T3" fmla="*/ 15 h 29"/>
                <a:gd name="T4" fmla="*/ 5 w 5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29">
                  <a:moveTo>
                    <a:pt x="0" y="29"/>
                  </a:moveTo>
                  <a:lnTo>
                    <a:pt x="3" y="15"/>
                  </a:lnTo>
                  <a:lnTo>
                    <a:pt x="5" y="0"/>
                  </a:lnTo>
                </a:path>
              </a:pathLst>
            </a:custGeom>
            <a:solidFill>
              <a:srgbClr val="CCFFCC"/>
            </a:solidFill>
            <a:ln w="9525">
              <a:solidFill>
                <a:srgbClr val="000000"/>
              </a:solidFill>
              <a:prstDash val="solid"/>
              <a:round/>
              <a:headEnd/>
              <a:tailEnd/>
            </a:ln>
            <a:effectLst>
              <a:outerShdw blurRad="63500" dist="35921" dir="2700000" algn="ctr" rotWithShape="0">
                <a:srgbClr val="000000">
                  <a:alpha val="74998"/>
                </a:srgbClr>
              </a:outerShdw>
            </a:effec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17" name="Freeform 23"/>
            <p:cNvSpPr>
              <a:spLocks/>
            </p:cNvSpPr>
            <p:nvPr/>
          </p:nvSpPr>
          <p:spPr bwMode="auto">
            <a:xfrm>
              <a:off x="2572" y="3419"/>
              <a:ext cx="58" cy="110"/>
            </a:xfrm>
            <a:custGeom>
              <a:avLst/>
              <a:gdLst>
                <a:gd name="T0" fmla="*/ 58 w 58"/>
                <a:gd name="T1" fmla="*/ 110 h 110"/>
                <a:gd name="T2" fmla="*/ 58 w 58"/>
                <a:gd name="T3" fmla="*/ 110 h 110"/>
                <a:gd name="T4" fmla="*/ 58 w 58"/>
                <a:gd name="T5" fmla="*/ 109 h 110"/>
                <a:gd name="T6" fmla="*/ 57 w 58"/>
                <a:gd name="T7" fmla="*/ 92 h 110"/>
                <a:gd name="T8" fmla="*/ 54 w 58"/>
                <a:gd name="T9" fmla="*/ 76 h 110"/>
                <a:gd name="T10" fmla="*/ 49 w 58"/>
                <a:gd name="T11" fmla="*/ 60 h 110"/>
                <a:gd name="T12" fmla="*/ 43 w 58"/>
                <a:gd name="T13" fmla="*/ 45 h 110"/>
                <a:gd name="T14" fmla="*/ 34 w 58"/>
                <a:gd name="T15" fmla="*/ 32 h 110"/>
                <a:gd name="T16" fmla="*/ 24 w 58"/>
                <a:gd name="T17" fmla="*/ 19 h 110"/>
                <a:gd name="T18" fmla="*/ 13 w 58"/>
                <a:gd name="T19" fmla="*/ 9 h 110"/>
                <a:gd name="T20" fmla="*/ 0 w 58"/>
                <a:gd name="T21" fmla="*/ 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8" h="110">
                  <a:moveTo>
                    <a:pt x="58" y="110"/>
                  </a:moveTo>
                  <a:lnTo>
                    <a:pt x="58" y="110"/>
                  </a:lnTo>
                  <a:lnTo>
                    <a:pt x="58" y="109"/>
                  </a:lnTo>
                  <a:lnTo>
                    <a:pt x="57" y="92"/>
                  </a:lnTo>
                  <a:lnTo>
                    <a:pt x="54" y="76"/>
                  </a:lnTo>
                  <a:lnTo>
                    <a:pt x="49" y="60"/>
                  </a:lnTo>
                  <a:lnTo>
                    <a:pt x="43" y="45"/>
                  </a:lnTo>
                  <a:lnTo>
                    <a:pt x="34" y="32"/>
                  </a:lnTo>
                  <a:lnTo>
                    <a:pt x="24" y="19"/>
                  </a:lnTo>
                  <a:lnTo>
                    <a:pt x="13" y="9"/>
                  </a:lnTo>
                  <a:lnTo>
                    <a:pt x="0" y="0"/>
                  </a:lnTo>
                </a:path>
              </a:pathLst>
            </a:custGeom>
            <a:solidFill>
              <a:srgbClr val="CCFFCC"/>
            </a:solidFill>
            <a:ln w="9525">
              <a:solidFill>
                <a:srgbClr val="000000"/>
              </a:solidFill>
              <a:prstDash val="solid"/>
              <a:round/>
              <a:headEnd/>
              <a:tailEnd/>
            </a:ln>
            <a:effectLst>
              <a:outerShdw blurRad="63500" dist="35921" dir="2700000" algn="ctr" rotWithShape="0">
                <a:srgbClr val="000000">
                  <a:alpha val="74998"/>
                </a:srgbClr>
              </a:outerShdw>
            </a:effec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18" name="Freeform 24"/>
            <p:cNvSpPr>
              <a:spLocks/>
            </p:cNvSpPr>
            <p:nvPr/>
          </p:nvSpPr>
          <p:spPr bwMode="auto">
            <a:xfrm>
              <a:off x="2682" y="3302"/>
              <a:ext cx="26" cy="41"/>
            </a:xfrm>
            <a:custGeom>
              <a:avLst/>
              <a:gdLst>
                <a:gd name="T0" fmla="*/ 0 w 26"/>
                <a:gd name="T1" fmla="*/ 41 h 41"/>
                <a:gd name="T2" fmla="*/ 8 w 26"/>
                <a:gd name="T3" fmla="*/ 32 h 41"/>
                <a:gd name="T4" fmla="*/ 15 w 26"/>
                <a:gd name="T5" fmla="*/ 22 h 41"/>
                <a:gd name="T6" fmla="*/ 21 w 26"/>
                <a:gd name="T7" fmla="*/ 12 h 41"/>
                <a:gd name="T8" fmla="*/ 26 w 26"/>
                <a:gd name="T9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41">
                  <a:moveTo>
                    <a:pt x="0" y="41"/>
                  </a:moveTo>
                  <a:lnTo>
                    <a:pt x="8" y="32"/>
                  </a:lnTo>
                  <a:lnTo>
                    <a:pt x="15" y="22"/>
                  </a:lnTo>
                  <a:lnTo>
                    <a:pt x="21" y="12"/>
                  </a:lnTo>
                  <a:lnTo>
                    <a:pt x="26" y="0"/>
                  </a:lnTo>
                </a:path>
              </a:pathLst>
            </a:custGeom>
            <a:solidFill>
              <a:srgbClr val="CCFFCC"/>
            </a:solidFill>
            <a:ln w="9525">
              <a:solidFill>
                <a:srgbClr val="000000"/>
              </a:solidFill>
              <a:prstDash val="solid"/>
              <a:round/>
              <a:headEnd/>
              <a:tailEnd/>
            </a:ln>
            <a:effectLst>
              <a:outerShdw blurRad="63500" dist="35921" dir="2700000" algn="ctr" rotWithShape="0">
                <a:srgbClr val="000000">
                  <a:alpha val="74998"/>
                </a:srgbClr>
              </a:outerShdw>
            </a:effec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19" name="Freeform 25"/>
            <p:cNvSpPr>
              <a:spLocks/>
            </p:cNvSpPr>
            <p:nvPr/>
          </p:nvSpPr>
          <p:spPr bwMode="auto">
            <a:xfrm>
              <a:off x="2646" y="3149"/>
              <a:ext cx="1" cy="20"/>
            </a:xfrm>
            <a:custGeom>
              <a:avLst/>
              <a:gdLst>
                <a:gd name="T0" fmla="*/ 1 w 1"/>
                <a:gd name="T1" fmla="*/ 20 h 20"/>
                <a:gd name="T2" fmla="*/ 1 w 1"/>
                <a:gd name="T3" fmla="*/ 19 h 20"/>
                <a:gd name="T4" fmla="*/ 1 w 1"/>
                <a:gd name="T5" fmla="*/ 19 h 20"/>
                <a:gd name="T6" fmla="*/ 1 w 1"/>
                <a:gd name="T7" fmla="*/ 9 h 20"/>
                <a:gd name="T8" fmla="*/ 0 w 1"/>
                <a:gd name="T9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20">
                  <a:moveTo>
                    <a:pt x="1" y="20"/>
                  </a:moveTo>
                  <a:lnTo>
                    <a:pt x="1" y="19"/>
                  </a:lnTo>
                  <a:lnTo>
                    <a:pt x="1" y="19"/>
                  </a:lnTo>
                  <a:lnTo>
                    <a:pt x="1" y="9"/>
                  </a:lnTo>
                  <a:lnTo>
                    <a:pt x="0" y="0"/>
                  </a:lnTo>
                </a:path>
              </a:pathLst>
            </a:custGeom>
            <a:solidFill>
              <a:srgbClr val="CCFFCC"/>
            </a:solidFill>
            <a:ln w="9525">
              <a:solidFill>
                <a:srgbClr val="000000"/>
              </a:solidFill>
              <a:prstDash val="solid"/>
              <a:round/>
              <a:headEnd/>
              <a:tailEnd/>
            </a:ln>
            <a:effectLst>
              <a:outerShdw blurRad="63500" dist="35921" dir="2700000" algn="ctr" rotWithShape="0">
                <a:srgbClr val="000000">
                  <a:alpha val="74998"/>
                </a:srgbClr>
              </a:outerShdw>
            </a:effec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20" name="Freeform 26"/>
            <p:cNvSpPr>
              <a:spLocks/>
            </p:cNvSpPr>
            <p:nvPr/>
          </p:nvSpPr>
          <p:spPr bwMode="auto">
            <a:xfrm>
              <a:off x="2482" y="3102"/>
              <a:ext cx="14" cy="25"/>
            </a:xfrm>
            <a:custGeom>
              <a:avLst/>
              <a:gdLst>
                <a:gd name="T0" fmla="*/ 14 w 14"/>
                <a:gd name="T1" fmla="*/ 0 h 25"/>
                <a:gd name="T2" fmla="*/ 6 w 14"/>
                <a:gd name="T3" fmla="*/ 12 h 25"/>
                <a:gd name="T4" fmla="*/ 0 w 14"/>
                <a:gd name="T5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" h="25">
                  <a:moveTo>
                    <a:pt x="14" y="0"/>
                  </a:moveTo>
                  <a:lnTo>
                    <a:pt x="6" y="12"/>
                  </a:lnTo>
                  <a:lnTo>
                    <a:pt x="0" y="25"/>
                  </a:lnTo>
                </a:path>
              </a:pathLst>
            </a:custGeom>
            <a:solidFill>
              <a:srgbClr val="CCFFCC"/>
            </a:solidFill>
            <a:ln w="9525">
              <a:solidFill>
                <a:srgbClr val="000000"/>
              </a:solidFill>
              <a:prstDash val="solid"/>
              <a:round/>
              <a:headEnd/>
              <a:tailEnd/>
            </a:ln>
            <a:effectLst>
              <a:outerShdw blurRad="63500" dist="35921" dir="2700000" algn="ctr" rotWithShape="0">
                <a:srgbClr val="000000">
                  <a:alpha val="74998"/>
                </a:srgbClr>
              </a:outerShdw>
            </a:effec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21" name="Freeform 27"/>
            <p:cNvSpPr>
              <a:spLocks/>
            </p:cNvSpPr>
            <p:nvPr/>
          </p:nvSpPr>
          <p:spPr bwMode="auto">
            <a:xfrm>
              <a:off x="2036" y="3287"/>
              <a:ext cx="4" cy="22"/>
            </a:xfrm>
            <a:custGeom>
              <a:avLst/>
              <a:gdLst>
                <a:gd name="T0" fmla="*/ 0 w 4"/>
                <a:gd name="T1" fmla="*/ 0 h 22"/>
                <a:gd name="T2" fmla="*/ 2 w 4"/>
                <a:gd name="T3" fmla="*/ 11 h 22"/>
                <a:gd name="T4" fmla="*/ 4 w 4"/>
                <a:gd name="T5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22">
                  <a:moveTo>
                    <a:pt x="0" y="0"/>
                  </a:moveTo>
                  <a:lnTo>
                    <a:pt x="2" y="11"/>
                  </a:lnTo>
                  <a:lnTo>
                    <a:pt x="4" y="22"/>
                  </a:lnTo>
                </a:path>
              </a:pathLst>
            </a:custGeom>
            <a:solidFill>
              <a:srgbClr val="CCFFCC"/>
            </a:solidFill>
            <a:ln w="9525">
              <a:solidFill>
                <a:srgbClr val="000000"/>
              </a:solidFill>
              <a:prstDash val="solid"/>
              <a:round/>
              <a:headEnd/>
              <a:tailEnd/>
            </a:ln>
            <a:effectLst>
              <a:outerShdw blurRad="63500" dist="35921" dir="2700000" algn="ctr" rotWithShape="0">
                <a:srgbClr val="000000">
                  <a:alpha val="74998"/>
                </a:srgbClr>
              </a:outerShdw>
            </a:effec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222" name="Text Box 28"/>
          <p:cNvSpPr txBox="1">
            <a:spLocks noChangeArrowheads="1"/>
          </p:cNvSpPr>
          <p:nvPr/>
        </p:nvSpPr>
        <p:spPr bwMode="auto">
          <a:xfrm>
            <a:off x="2058988" y="4213225"/>
            <a:ext cx="1398587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99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 smtClean="0">
                <a:ln>
                  <a:noFill/>
                </a:ln>
                <a:solidFill>
                  <a:srgbClr val="0064FF"/>
                </a:solidFill>
                <a:effectLst/>
                <a:uLnTx/>
                <a:uFillTx/>
              </a:rPr>
              <a:t>Converged IP/MPLS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 smtClean="0">
                <a:ln>
                  <a:noFill/>
                </a:ln>
                <a:solidFill>
                  <a:srgbClr val="0064FF"/>
                </a:solidFill>
                <a:effectLst/>
                <a:uLnTx/>
                <a:uFillTx/>
              </a:rPr>
              <a:t>Network</a:t>
            </a:r>
          </a:p>
        </p:txBody>
      </p:sp>
      <p:sp>
        <p:nvSpPr>
          <p:cNvPr id="223" name="Oval 29"/>
          <p:cNvSpPr>
            <a:spLocks noChangeArrowheads="1"/>
          </p:cNvSpPr>
          <p:nvPr/>
        </p:nvSpPr>
        <p:spPr bwMode="auto">
          <a:xfrm>
            <a:off x="3125788" y="4889500"/>
            <a:ext cx="760412" cy="393700"/>
          </a:xfrm>
          <a:prstGeom prst="ellipse">
            <a:avLst/>
          </a:prstGeom>
          <a:solidFill>
            <a:srgbClr val="DFDFD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800">
              <a:latin typeface="Frutiger 55 Roman" charset="0"/>
            </a:endParaRPr>
          </a:p>
          <a:p>
            <a:endParaRPr lang="en-US" sz="900">
              <a:latin typeface="Frutiger 55 Roman" charset="0"/>
            </a:endParaRPr>
          </a:p>
        </p:txBody>
      </p:sp>
      <p:sp>
        <p:nvSpPr>
          <p:cNvPr id="224" name="Text Box 30"/>
          <p:cNvSpPr txBox="1">
            <a:spLocks noChangeArrowheads="1"/>
          </p:cNvSpPr>
          <p:nvPr/>
        </p:nvSpPr>
        <p:spPr bwMode="auto">
          <a:xfrm>
            <a:off x="3281363" y="4938713"/>
            <a:ext cx="525462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smtClean="0">
                <a:ln>
                  <a:noFill/>
                </a:ln>
                <a:solidFill>
                  <a:srgbClr val="0064FF"/>
                </a:solidFill>
                <a:effectLst/>
                <a:uLnTx/>
                <a:uFillTx/>
              </a:rPr>
              <a:t>PSTN</a:t>
            </a:r>
          </a:p>
        </p:txBody>
      </p:sp>
      <p:sp>
        <p:nvSpPr>
          <p:cNvPr id="225" name="Oval 31"/>
          <p:cNvSpPr>
            <a:spLocks noChangeArrowheads="1"/>
          </p:cNvSpPr>
          <p:nvPr/>
        </p:nvSpPr>
        <p:spPr bwMode="auto">
          <a:xfrm>
            <a:off x="1966913" y="4994275"/>
            <a:ext cx="758825" cy="393700"/>
          </a:xfrm>
          <a:prstGeom prst="ellipse">
            <a:avLst/>
          </a:prstGeom>
          <a:solidFill>
            <a:srgbClr val="DFDFD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800">
              <a:latin typeface="Frutiger 55 Roman" charset="0"/>
            </a:endParaRPr>
          </a:p>
          <a:p>
            <a:endParaRPr lang="en-US" sz="900">
              <a:latin typeface="Frutiger 55 Roman" charset="0"/>
            </a:endParaRPr>
          </a:p>
        </p:txBody>
      </p:sp>
      <p:sp>
        <p:nvSpPr>
          <p:cNvPr id="226" name="Text Box 32"/>
          <p:cNvSpPr txBox="1">
            <a:spLocks noChangeArrowheads="1"/>
          </p:cNvSpPr>
          <p:nvPr/>
        </p:nvSpPr>
        <p:spPr bwMode="auto">
          <a:xfrm>
            <a:off x="1968500" y="5013325"/>
            <a:ext cx="819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smtClean="0">
                <a:ln>
                  <a:noFill/>
                </a:ln>
                <a:solidFill>
                  <a:srgbClr val="0064FF"/>
                </a:solidFill>
                <a:effectLst/>
                <a:uLnTx/>
                <a:uFillTx/>
              </a:rPr>
              <a:t>DSL/Cable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smtClean="0">
                <a:ln>
                  <a:noFill/>
                </a:ln>
                <a:solidFill>
                  <a:srgbClr val="0064FF"/>
                </a:solidFill>
                <a:effectLst/>
                <a:uLnTx/>
                <a:uFillTx/>
              </a:rPr>
              <a:t>Networks</a:t>
            </a:r>
          </a:p>
        </p:txBody>
      </p:sp>
      <p:sp>
        <p:nvSpPr>
          <p:cNvPr id="227" name="Oval 33"/>
          <p:cNvSpPr>
            <a:spLocks noChangeArrowheads="1"/>
          </p:cNvSpPr>
          <p:nvPr/>
        </p:nvSpPr>
        <p:spPr bwMode="auto">
          <a:xfrm>
            <a:off x="809625" y="4718050"/>
            <a:ext cx="800100" cy="393700"/>
          </a:xfrm>
          <a:prstGeom prst="ellipse">
            <a:avLst/>
          </a:prstGeom>
          <a:solidFill>
            <a:srgbClr val="DFDFD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800">
              <a:latin typeface="Frutiger 55 Roman" charset="0"/>
            </a:endParaRPr>
          </a:p>
          <a:p>
            <a:endParaRPr lang="en-US" sz="900">
              <a:latin typeface="Frutiger 55 Roman" charset="0"/>
            </a:endParaRPr>
          </a:p>
        </p:txBody>
      </p:sp>
      <p:sp>
        <p:nvSpPr>
          <p:cNvPr id="228" name="Text Box 34"/>
          <p:cNvSpPr txBox="1">
            <a:spLocks noChangeArrowheads="1"/>
          </p:cNvSpPr>
          <p:nvPr/>
        </p:nvSpPr>
        <p:spPr bwMode="auto">
          <a:xfrm>
            <a:off x="795338" y="4745038"/>
            <a:ext cx="8159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smtClean="0">
                <a:ln>
                  <a:noFill/>
                </a:ln>
                <a:solidFill>
                  <a:srgbClr val="0064FF"/>
                </a:solidFill>
                <a:effectLst/>
                <a:uLnTx/>
                <a:uFillTx/>
              </a:rPr>
              <a:t>Enterprise</a:t>
            </a:r>
            <a:br>
              <a:rPr kumimoji="0" lang="en-US" sz="1000" b="0" i="0" u="none" strike="noStrike" kern="0" cap="none" spc="0" normalizeH="0" baseline="0" noProof="0" smtClean="0">
                <a:ln>
                  <a:noFill/>
                </a:ln>
                <a:solidFill>
                  <a:srgbClr val="0064FF"/>
                </a:solidFill>
                <a:effectLst/>
                <a:uLnTx/>
                <a:uFillTx/>
              </a:rPr>
            </a:br>
            <a:r>
              <a:rPr kumimoji="0" lang="en-US" sz="1000" b="0" i="0" u="none" strike="noStrike" kern="0" cap="none" spc="0" normalizeH="0" baseline="0" noProof="0" smtClean="0">
                <a:ln>
                  <a:noFill/>
                </a:ln>
                <a:solidFill>
                  <a:srgbClr val="0064FF"/>
                </a:solidFill>
                <a:effectLst/>
                <a:uLnTx/>
                <a:uFillTx/>
              </a:rPr>
              <a:t>Networks</a:t>
            </a:r>
          </a:p>
        </p:txBody>
      </p:sp>
      <p:sp>
        <p:nvSpPr>
          <p:cNvPr id="229" name="Text Box 35"/>
          <p:cNvSpPr txBox="1">
            <a:spLocks noChangeArrowheads="1"/>
          </p:cNvSpPr>
          <p:nvPr/>
        </p:nvSpPr>
        <p:spPr bwMode="auto">
          <a:xfrm>
            <a:off x="2281238" y="3021013"/>
            <a:ext cx="1165225" cy="349250"/>
          </a:xfrm>
          <a:prstGeom prst="rect">
            <a:avLst/>
          </a:prstGeom>
          <a:solidFill>
            <a:srgbClr val="FF99CC"/>
          </a:solidFill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2075" tIns="46038" rIns="92075" bIns="46038" anchor="ctr">
            <a:spAutoFit/>
          </a:bodyPr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charset="0"/>
              </a:rPr>
              <a:t>Network Operations</a:t>
            </a:r>
          </a:p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charset="0"/>
              </a:rPr>
              <a:t>Center  (NOC)</a:t>
            </a:r>
          </a:p>
        </p:txBody>
      </p:sp>
      <p:sp>
        <p:nvSpPr>
          <p:cNvPr id="230" name="Line 36"/>
          <p:cNvSpPr>
            <a:spLocks noChangeShapeType="1"/>
          </p:cNvSpPr>
          <p:nvPr/>
        </p:nvSpPr>
        <p:spPr bwMode="auto">
          <a:xfrm flipV="1">
            <a:off x="1450975" y="4495800"/>
            <a:ext cx="476250" cy="249238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 type="none" w="med" len="sm"/>
            <a:tailEnd type="none" w="med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2075" tIns="46038" rIns="92075" bIns="46038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31" name="Line 37"/>
          <p:cNvSpPr>
            <a:spLocks noChangeShapeType="1"/>
          </p:cNvSpPr>
          <p:nvPr/>
        </p:nvSpPr>
        <p:spPr bwMode="auto">
          <a:xfrm>
            <a:off x="2370138" y="4651375"/>
            <a:ext cx="0" cy="3429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 type="none" w="med" len="sm"/>
            <a:tailEnd type="none" w="med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2075" tIns="46038" rIns="92075" bIns="46038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32" name="Line 38"/>
          <p:cNvSpPr>
            <a:spLocks noChangeShapeType="1"/>
          </p:cNvSpPr>
          <p:nvPr/>
        </p:nvSpPr>
        <p:spPr bwMode="auto">
          <a:xfrm flipH="1">
            <a:off x="3541713" y="4435475"/>
            <a:ext cx="201612" cy="48577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 type="none" w="med" len="sm"/>
            <a:tailEnd type="none" w="med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2075" tIns="46038" rIns="92075" bIns="46038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grpSp>
        <p:nvGrpSpPr>
          <p:cNvPr id="233" name="Group 39"/>
          <p:cNvGrpSpPr>
            <a:grpSpLocks/>
          </p:cNvGrpSpPr>
          <p:nvPr/>
        </p:nvGrpSpPr>
        <p:grpSpPr bwMode="auto">
          <a:xfrm>
            <a:off x="3603625" y="3863975"/>
            <a:ext cx="309563" cy="155575"/>
            <a:chOff x="2832" y="2209"/>
            <a:chExt cx="388" cy="239"/>
          </a:xfrm>
        </p:grpSpPr>
        <p:sp>
          <p:nvSpPr>
            <p:cNvPr id="234" name="Oval 40"/>
            <p:cNvSpPr>
              <a:spLocks noChangeArrowheads="1"/>
            </p:cNvSpPr>
            <p:nvPr/>
          </p:nvSpPr>
          <p:spPr bwMode="auto">
            <a:xfrm>
              <a:off x="2833" y="2321"/>
              <a:ext cx="387" cy="127"/>
            </a:xfrm>
            <a:prstGeom prst="ellipse">
              <a:avLst/>
            </a:prstGeom>
            <a:solidFill>
              <a:srgbClr val="0078AA"/>
            </a:solidFill>
            <a:ln w="3175">
              <a:solidFill>
                <a:srgbClr val="AAE6FF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5" name="Rectangle 41"/>
            <p:cNvSpPr>
              <a:spLocks noChangeArrowheads="1"/>
            </p:cNvSpPr>
            <p:nvPr/>
          </p:nvSpPr>
          <p:spPr bwMode="auto">
            <a:xfrm>
              <a:off x="2832" y="2289"/>
              <a:ext cx="387" cy="112"/>
            </a:xfrm>
            <a:prstGeom prst="rect">
              <a:avLst/>
            </a:prstGeom>
            <a:solidFill>
              <a:srgbClr val="0078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6" name="Rectangle 42"/>
            <p:cNvSpPr>
              <a:spLocks noChangeArrowheads="1"/>
            </p:cNvSpPr>
            <p:nvPr/>
          </p:nvSpPr>
          <p:spPr bwMode="auto">
            <a:xfrm>
              <a:off x="2832" y="2289"/>
              <a:ext cx="387" cy="112"/>
            </a:xfrm>
            <a:prstGeom prst="rect">
              <a:avLst/>
            </a:prstGeom>
            <a:solidFill>
              <a:srgbClr val="0078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7" name="Oval 43"/>
            <p:cNvSpPr>
              <a:spLocks noChangeArrowheads="1"/>
            </p:cNvSpPr>
            <p:nvPr/>
          </p:nvSpPr>
          <p:spPr bwMode="auto">
            <a:xfrm>
              <a:off x="2833" y="2209"/>
              <a:ext cx="387" cy="158"/>
            </a:xfrm>
            <a:prstGeom prst="ellipse">
              <a:avLst/>
            </a:prstGeom>
            <a:solidFill>
              <a:srgbClr val="00B4FF"/>
            </a:solidFill>
            <a:ln w="3175">
              <a:solidFill>
                <a:srgbClr val="AAE6FF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grpSp>
          <p:nvGrpSpPr>
            <p:cNvPr id="238" name="Group 44"/>
            <p:cNvGrpSpPr>
              <a:grpSpLocks/>
            </p:cNvGrpSpPr>
            <p:nvPr/>
          </p:nvGrpSpPr>
          <p:grpSpPr bwMode="auto">
            <a:xfrm>
              <a:off x="2891" y="2228"/>
              <a:ext cx="269" cy="120"/>
              <a:chOff x="2891" y="2228"/>
              <a:chExt cx="269" cy="120"/>
            </a:xfrm>
          </p:grpSpPr>
          <p:grpSp>
            <p:nvGrpSpPr>
              <p:cNvPr id="241" name="Group 45"/>
              <p:cNvGrpSpPr>
                <a:grpSpLocks/>
              </p:cNvGrpSpPr>
              <p:nvPr/>
            </p:nvGrpSpPr>
            <p:grpSpPr bwMode="auto">
              <a:xfrm>
                <a:off x="2891" y="2228"/>
                <a:ext cx="266" cy="117"/>
                <a:chOff x="2891" y="2228"/>
                <a:chExt cx="266" cy="117"/>
              </a:xfrm>
            </p:grpSpPr>
            <p:sp>
              <p:nvSpPr>
                <p:cNvPr id="251" name="Freeform 46"/>
                <p:cNvSpPr>
                  <a:spLocks/>
                </p:cNvSpPr>
                <p:nvPr/>
              </p:nvSpPr>
              <p:spPr bwMode="auto">
                <a:xfrm>
                  <a:off x="3030" y="2230"/>
                  <a:ext cx="127" cy="51"/>
                </a:xfrm>
                <a:custGeom>
                  <a:avLst/>
                  <a:gdLst>
                    <a:gd name="T0" fmla="*/ 0 w 127"/>
                    <a:gd name="T1" fmla="*/ 40 h 51"/>
                    <a:gd name="T2" fmla="*/ 28 w 127"/>
                    <a:gd name="T3" fmla="*/ 51 h 51"/>
                    <a:gd name="T4" fmla="*/ 97 w 127"/>
                    <a:gd name="T5" fmla="*/ 17 h 51"/>
                    <a:gd name="T6" fmla="*/ 127 w 127"/>
                    <a:gd name="T7" fmla="*/ 28 h 51"/>
                    <a:gd name="T8" fmla="*/ 111 w 127"/>
                    <a:gd name="T9" fmla="*/ 0 h 51"/>
                    <a:gd name="T10" fmla="*/ 31 w 127"/>
                    <a:gd name="T11" fmla="*/ 0 h 51"/>
                    <a:gd name="T12" fmla="*/ 64 w 127"/>
                    <a:gd name="T13" fmla="*/ 9 h 51"/>
                    <a:gd name="T14" fmla="*/ 0 w 127"/>
                    <a:gd name="T15" fmla="*/ 40 h 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7" h="51">
                      <a:moveTo>
                        <a:pt x="0" y="40"/>
                      </a:moveTo>
                      <a:lnTo>
                        <a:pt x="28" y="51"/>
                      </a:lnTo>
                      <a:lnTo>
                        <a:pt x="97" y="17"/>
                      </a:lnTo>
                      <a:lnTo>
                        <a:pt x="127" y="28"/>
                      </a:lnTo>
                      <a:lnTo>
                        <a:pt x="111" y="0"/>
                      </a:lnTo>
                      <a:lnTo>
                        <a:pt x="31" y="0"/>
                      </a:lnTo>
                      <a:lnTo>
                        <a:pt x="64" y="9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252" name="Freeform 47"/>
                <p:cNvSpPr>
                  <a:spLocks/>
                </p:cNvSpPr>
                <p:nvPr/>
              </p:nvSpPr>
              <p:spPr bwMode="auto">
                <a:xfrm>
                  <a:off x="3030" y="2230"/>
                  <a:ext cx="127" cy="51"/>
                </a:xfrm>
                <a:custGeom>
                  <a:avLst/>
                  <a:gdLst>
                    <a:gd name="T0" fmla="*/ 0 w 127"/>
                    <a:gd name="T1" fmla="*/ 40 h 51"/>
                    <a:gd name="T2" fmla="*/ 28 w 127"/>
                    <a:gd name="T3" fmla="*/ 51 h 51"/>
                    <a:gd name="T4" fmla="*/ 97 w 127"/>
                    <a:gd name="T5" fmla="*/ 17 h 51"/>
                    <a:gd name="T6" fmla="*/ 127 w 127"/>
                    <a:gd name="T7" fmla="*/ 28 h 51"/>
                    <a:gd name="T8" fmla="*/ 111 w 127"/>
                    <a:gd name="T9" fmla="*/ 0 h 51"/>
                    <a:gd name="T10" fmla="*/ 31 w 127"/>
                    <a:gd name="T11" fmla="*/ 0 h 51"/>
                    <a:gd name="T12" fmla="*/ 64 w 127"/>
                    <a:gd name="T13" fmla="*/ 9 h 51"/>
                    <a:gd name="T14" fmla="*/ 0 w 127"/>
                    <a:gd name="T15" fmla="*/ 40 h 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7" h="51">
                      <a:moveTo>
                        <a:pt x="0" y="40"/>
                      </a:moveTo>
                      <a:lnTo>
                        <a:pt x="28" y="51"/>
                      </a:lnTo>
                      <a:lnTo>
                        <a:pt x="97" y="17"/>
                      </a:lnTo>
                      <a:lnTo>
                        <a:pt x="127" y="28"/>
                      </a:lnTo>
                      <a:lnTo>
                        <a:pt x="111" y="0"/>
                      </a:lnTo>
                      <a:lnTo>
                        <a:pt x="31" y="0"/>
                      </a:lnTo>
                      <a:lnTo>
                        <a:pt x="64" y="9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253" name="Freeform 48"/>
                <p:cNvSpPr>
                  <a:spLocks/>
                </p:cNvSpPr>
                <p:nvPr/>
              </p:nvSpPr>
              <p:spPr bwMode="auto">
                <a:xfrm>
                  <a:off x="2891" y="2289"/>
                  <a:ext cx="127" cy="54"/>
                </a:xfrm>
                <a:custGeom>
                  <a:avLst/>
                  <a:gdLst>
                    <a:gd name="T0" fmla="*/ 127 w 127"/>
                    <a:gd name="T1" fmla="*/ 12 h 54"/>
                    <a:gd name="T2" fmla="*/ 99 w 127"/>
                    <a:gd name="T3" fmla="*/ 0 h 54"/>
                    <a:gd name="T4" fmla="*/ 33 w 127"/>
                    <a:gd name="T5" fmla="*/ 34 h 54"/>
                    <a:gd name="T6" fmla="*/ 0 w 127"/>
                    <a:gd name="T7" fmla="*/ 23 h 54"/>
                    <a:gd name="T8" fmla="*/ 16 w 127"/>
                    <a:gd name="T9" fmla="*/ 54 h 54"/>
                    <a:gd name="T10" fmla="*/ 99 w 127"/>
                    <a:gd name="T11" fmla="*/ 54 h 54"/>
                    <a:gd name="T12" fmla="*/ 64 w 127"/>
                    <a:gd name="T13" fmla="*/ 42 h 54"/>
                    <a:gd name="T14" fmla="*/ 127 w 127"/>
                    <a:gd name="T15" fmla="*/ 12 h 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7" h="54">
                      <a:moveTo>
                        <a:pt x="127" y="12"/>
                      </a:moveTo>
                      <a:lnTo>
                        <a:pt x="99" y="0"/>
                      </a:lnTo>
                      <a:lnTo>
                        <a:pt x="33" y="34"/>
                      </a:lnTo>
                      <a:lnTo>
                        <a:pt x="0" y="23"/>
                      </a:lnTo>
                      <a:lnTo>
                        <a:pt x="16" y="54"/>
                      </a:lnTo>
                      <a:lnTo>
                        <a:pt x="99" y="54"/>
                      </a:lnTo>
                      <a:lnTo>
                        <a:pt x="64" y="42"/>
                      </a:lnTo>
                      <a:lnTo>
                        <a:pt x="127" y="1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254" name="Freeform 49"/>
                <p:cNvSpPr>
                  <a:spLocks/>
                </p:cNvSpPr>
                <p:nvPr/>
              </p:nvSpPr>
              <p:spPr bwMode="auto">
                <a:xfrm>
                  <a:off x="2891" y="2289"/>
                  <a:ext cx="127" cy="54"/>
                </a:xfrm>
                <a:custGeom>
                  <a:avLst/>
                  <a:gdLst>
                    <a:gd name="T0" fmla="*/ 127 w 127"/>
                    <a:gd name="T1" fmla="*/ 12 h 54"/>
                    <a:gd name="T2" fmla="*/ 99 w 127"/>
                    <a:gd name="T3" fmla="*/ 0 h 54"/>
                    <a:gd name="T4" fmla="*/ 33 w 127"/>
                    <a:gd name="T5" fmla="*/ 34 h 54"/>
                    <a:gd name="T6" fmla="*/ 0 w 127"/>
                    <a:gd name="T7" fmla="*/ 23 h 54"/>
                    <a:gd name="T8" fmla="*/ 16 w 127"/>
                    <a:gd name="T9" fmla="*/ 54 h 54"/>
                    <a:gd name="T10" fmla="*/ 99 w 127"/>
                    <a:gd name="T11" fmla="*/ 54 h 54"/>
                    <a:gd name="T12" fmla="*/ 64 w 127"/>
                    <a:gd name="T13" fmla="*/ 42 h 54"/>
                    <a:gd name="T14" fmla="*/ 127 w 127"/>
                    <a:gd name="T15" fmla="*/ 12 h 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7" h="54">
                      <a:moveTo>
                        <a:pt x="127" y="12"/>
                      </a:moveTo>
                      <a:lnTo>
                        <a:pt x="99" y="0"/>
                      </a:lnTo>
                      <a:lnTo>
                        <a:pt x="33" y="34"/>
                      </a:lnTo>
                      <a:lnTo>
                        <a:pt x="0" y="23"/>
                      </a:lnTo>
                      <a:lnTo>
                        <a:pt x="16" y="54"/>
                      </a:lnTo>
                      <a:lnTo>
                        <a:pt x="99" y="54"/>
                      </a:lnTo>
                      <a:lnTo>
                        <a:pt x="64" y="42"/>
                      </a:lnTo>
                      <a:lnTo>
                        <a:pt x="127" y="1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255" name="Freeform 50"/>
                <p:cNvSpPr>
                  <a:spLocks/>
                </p:cNvSpPr>
                <p:nvPr/>
              </p:nvSpPr>
              <p:spPr bwMode="auto">
                <a:xfrm>
                  <a:off x="2898" y="2228"/>
                  <a:ext cx="127" cy="50"/>
                </a:xfrm>
                <a:custGeom>
                  <a:avLst/>
                  <a:gdLst>
                    <a:gd name="T0" fmla="*/ 0 w 127"/>
                    <a:gd name="T1" fmla="*/ 11 h 50"/>
                    <a:gd name="T2" fmla="*/ 28 w 127"/>
                    <a:gd name="T3" fmla="*/ 0 h 50"/>
                    <a:gd name="T4" fmla="*/ 97 w 127"/>
                    <a:gd name="T5" fmla="*/ 30 h 50"/>
                    <a:gd name="T6" fmla="*/ 127 w 127"/>
                    <a:gd name="T7" fmla="*/ 22 h 50"/>
                    <a:gd name="T8" fmla="*/ 111 w 127"/>
                    <a:gd name="T9" fmla="*/ 50 h 50"/>
                    <a:gd name="T10" fmla="*/ 31 w 127"/>
                    <a:gd name="T11" fmla="*/ 50 h 50"/>
                    <a:gd name="T12" fmla="*/ 64 w 127"/>
                    <a:gd name="T13" fmla="*/ 42 h 50"/>
                    <a:gd name="T14" fmla="*/ 0 w 127"/>
                    <a:gd name="T15" fmla="*/ 11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7" h="50">
                      <a:moveTo>
                        <a:pt x="0" y="11"/>
                      </a:moveTo>
                      <a:lnTo>
                        <a:pt x="28" y="0"/>
                      </a:lnTo>
                      <a:lnTo>
                        <a:pt x="97" y="30"/>
                      </a:lnTo>
                      <a:lnTo>
                        <a:pt x="127" y="22"/>
                      </a:lnTo>
                      <a:lnTo>
                        <a:pt x="111" y="50"/>
                      </a:lnTo>
                      <a:lnTo>
                        <a:pt x="31" y="50"/>
                      </a:lnTo>
                      <a:lnTo>
                        <a:pt x="64" y="42"/>
                      </a:lnTo>
                      <a:lnTo>
                        <a:pt x="0" y="1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256" name="Freeform 51"/>
                <p:cNvSpPr>
                  <a:spLocks/>
                </p:cNvSpPr>
                <p:nvPr/>
              </p:nvSpPr>
              <p:spPr bwMode="auto">
                <a:xfrm>
                  <a:off x="2898" y="2228"/>
                  <a:ext cx="127" cy="50"/>
                </a:xfrm>
                <a:custGeom>
                  <a:avLst/>
                  <a:gdLst>
                    <a:gd name="T0" fmla="*/ 0 w 127"/>
                    <a:gd name="T1" fmla="*/ 11 h 50"/>
                    <a:gd name="T2" fmla="*/ 28 w 127"/>
                    <a:gd name="T3" fmla="*/ 0 h 50"/>
                    <a:gd name="T4" fmla="*/ 97 w 127"/>
                    <a:gd name="T5" fmla="*/ 30 h 50"/>
                    <a:gd name="T6" fmla="*/ 127 w 127"/>
                    <a:gd name="T7" fmla="*/ 22 h 50"/>
                    <a:gd name="T8" fmla="*/ 111 w 127"/>
                    <a:gd name="T9" fmla="*/ 50 h 50"/>
                    <a:gd name="T10" fmla="*/ 31 w 127"/>
                    <a:gd name="T11" fmla="*/ 50 h 50"/>
                    <a:gd name="T12" fmla="*/ 64 w 127"/>
                    <a:gd name="T13" fmla="*/ 42 h 50"/>
                    <a:gd name="T14" fmla="*/ 0 w 127"/>
                    <a:gd name="T15" fmla="*/ 11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7" h="50">
                      <a:moveTo>
                        <a:pt x="0" y="11"/>
                      </a:moveTo>
                      <a:lnTo>
                        <a:pt x="28" y="0"/>
                      </a:lnTo>
                      <a:lnTo>
                        <a:pt x="97" y="30"/>
                      </a:lnTo>
                      <a:lnTo>
                        <a:pt x="127" y="22"/>
                      </a:lnTo>
                      <a:lnTo>
                        <a:pt x="111" y="50"/>
                      </a:lnTo>
                      <a:lnTo>
                        <a:pt x="31" y="50"/>
                      </a:lnTo>
                      <a:lnTo>
                        <a:pt x="64" y="42"/>
                      </a:lnTo>
                      <a:lnTo>
                        <a:pt x="0" y="1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257" name="Freeform 52"/>
                <p:cNvSpPr>
                  <a:spLocks/>
                </p:cNvSpPr>
                <p:nvPr/>
              </p:nvSpPr>
              <p:spPr bwMode="auto">
                <a:xfrm>
                  <a:off x="3025" y="2295"/>
                  <a:ext cx="128" cy="50"/>
                </a:xfrm>
                <a:custGeom>
                  <a:avLst/>
                  <a:gdLst>
                    <a:gd name="T0" fmla="*/ 128 w 128"/>
                    <a:gd name="T1" fmla="*/ 39 h 50"/>
                    <a:gd name="T2" fmla="*/ 99 w 128"/>
                    <a:gd name="T3" fmla="*/ 50 h 50"/>
                    <a:gd name="T4" fmla="*/ 33 w 128"/>
                    <a:gd name="T5" fmla="*/ 17 h 50"/>
                    <a:gd name="T6" fmla="*/ 0 w 128"/>
                    <a:gd name="T7" fmla="*/ 28 h 50"/>
                    <a:gd name="T8" fmla="*/ 17 w 128"/>
                    <a:gd name="T9" fmla="*/ 0 h 50"/>
                    <a:gd name="T10" fmla="*/ 99 w 128"/>
                    <a:gd name="T11" fmla="*/ 0 h 50"/>
                    <a:gd name="T12" fmla="*/ 64 w 128"/>
                    <a:gd name="T13" fmla="*/ 8 h 50"/>
                    <a:gd name="T14" fmla="*/ 128 w 128"/>
                    <a:gd name="T15" fmla="*/ 39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8" h="50">
                      <a:moveTo>
                        <a:pt x="128" y="39"/>
                      </a:moveTo>
                      <a:lnTo>
                        <a:pt x="99" y="50"/>
                      </a:lnTo>
                      <a:lnTo>
                        <a:pt x="33" y="17"/>
                      </a:lnTo>
                      <a:lnTo>
                        <a:pt x="0" y="28"/>
                      </a:lnTo>
                      <a:lnTo>
                        <a:pt x="17" y="0"/>
                      </a:lnTo>
                      <a:lnTo>
                        <a:pt x="99" y="0"/>
                      </a:lnTo>
                      <a:lnTo>
                        <a:pt x="64" y="8"/>
                      </a:lnTo>
                      <a:lnTo>
                        <a:pt x="128" y="3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258" name="Freeform 53"/>
                <p:cNvSpPr>
                  <a:spLocks/>
                </p:cNvSpPr>
                <p:nvPr/>
              </p:nvSpPr>
              <p:spPr bwMode="auto">
                <a:xfrm>
                  <a:off x="3025" y="2295"/>
                  <a:ext cx="128" cy="50"/>
                </a:xfrm>
                <a:custGeom>
                  <a:avLst/>
                  <a:gdLst>
                    <a:gd name="T0" fmla="*/ 128 w 128"/>
                    <a:gd name="T1" fmla="*/ 39 h 50"/>
                    <a:gd name="T2" fmla="*/ 99 w 128"/>
                    <a:gd name="T3" fmla="*/ 50 h 50"/>
                    <a:gd name="T4" fmla="*/ 33 w 128"/>
                    <a:gd name="T5" fmla="*/ 17 h 50"/>
                    <a:gd name="T6" fmla="*/ 0 w 128"/>
                    <a:gd name="T7" fmla="*/ 28 h 50"/>
                    <a:gd name="T8" fmla="*/ 17 w 128"/>
                    <a:gd name="T9" fmla="*/ 0 h 50"/>
                    <a:gd name="T10" fmla="*/ 99 w 128"/>
                    <a:gd name="T11" fmla="*/ 0 h 50"/>
                    <a:gd name="T12" fmla="*/ 64 w 128"/>
                    <a:gd name="T13" fmla="*/ 8 h 50"/>
                    <a:gd name="T14" fmla="*/ 128 w 128"/>
                    <a:gd name="T15" fmla="*/ 39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8" h="50">
                      <a:moveTo>
                        <a:pt x="128" y="39"/>
                      </a:moveTo>
                      <a:lnTo>
                        <a:pt x="99" y="50"/>
                      </a:lnTo>
                      <a:lnTo>
                        <a:pt x="33" y="17"/>
                      </a:lnTo>
                      <a:lnTo>
                        <a:pt x="0" y="28"/>
                      </a:lnTo>
                      <a:lnTo>
                        <a:pt x="17" y="0"/>
                      </a:lnTo>
                      <a:lnTo>
                        <a:pt x="99" y="0"/>
                      </a:lnTo>
                      <a:lnTo>
                        <a:pt x="64" y="8"/>
                      </a:lnTo>
                      <a:lnTo>
                        <a:pt x="128" y="3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</p:grpSp>
          <p:grpSp>
            <p:nvGrpSpPr>
              <p:cNvPr id="242" name="Group 54"/>
              <p:cNvGrpSpPr>
                <a:grpSpLocks/>
              </p:cNvGrpSpPr>
              <p:nvPr/>
            </p:nvGrpSpPr>
            <p:grpSpPr bwMode="auto">
              <a:xfrm>
                <a:off x="2893" y="2230"/>
                <a:ext cx="267" cy="118"/>
                <a:chOff x="2893" y="2230"/>
                <a:chExt cx="267" cy="118"/>
              </a:xfrm>
            </p:grpSpPr>
            <p:sp>
              <p:nvSpPr>
                <p:cNvPr id="243" name="Freeform 55"/>
                <p:cNvSpPr>
                  <a:spLocks/>
                </p:cNvSpPr>
                <p:nvPr/>
              </p:nvSpPr>
              <p:spPr bwMode="auto">
                <a:xfrm>
                  <a:off x="3032" y="2233"/>
                  <a:ext cx="128" cy="51"/>
                </a:xfrm>
                <a:custGeom>
                  <a:avLst/>
                  <a:gdLst>
                    <a:gd name="T0" fmla="*/ 0 w 128"/>
                    <a:gd name="T1" fmla="*/ 39 h 51"/>
                    <a:gd name="T2" fmla="*/ 29 w 128"/>
                    <a:gd name="T3" fmla="*/ 51 h 51"/>
                    <a:gd name="T4" fmla="*/ 97 w 128"/>
                    <a:gd name="T5" fmla="*/ 17 h 51"/>
                    <a:gd name="T6" fmla="*/ 128 w 128"/>
                    <a:gd name="T7" fmla="*/ 28 h 51"/>
                    <a:gd name="T8" fmla="*/ 111 w 128"/>
                    <a:gd name="T9" fmla="*/ 0 h 51"/>
                    <a:gd name="T10" fmla="*/ 31 w 128"/>
                    <a:gd name="T11" fmla="*/ 0 h 51"/>
                    <a:gd name="T12" fmla="*/ 64 w 128"/>
                    <a:gd name="T13" fmla="*/ 9 h 51"/>
                    <a:gd name="T14" fmla="*/ 0 w 128"/>
                    <a:gd name="T15" fmla="*/ 39 h 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8" h="51">
                      <a:moveTo>
                        <a:pt x="0" y="39"/>
                      </a:moveTo>
                      <a:lnTo>
                        <a:pt x="29" y="51"/>
                      </a:lnTo>
                      <a:lnTo>
                        <a:pt x="97" y="17"/>
                      </a:lnTo>
                      <a:lnTo>
                        <a:pt x="128" y="28"/>
                      </a:lnTo>
                      <a:lnTo>
                        <a:pt x="111" y="0"/>
                      </a:lnTo>
                      <a:lnTo>
                        <a:pt x="31" y="0"/>
                      </a:lnTo>
                      <a:lnTo>
                        <a:pt x="64" y="9"/>
                      </a:lnTo>
                      <a:lnTo>
                        <a:pt x="0" y="3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244" name="Freeform 56"/>
                <p:cNvSpPr>
                  <a:spLocks/>
                </p:cNvSpPr>
                <p:nvPr/>
              </p:nvSpPr>
              <p:spPr bwMode="auto">
                <a:xfrm>
                  <a:off x="3032" y="2233"/>
                  <a:ext cx="128" cy="51"/>
                </a:xfrm>
                <a:custGeom>
                  <a:avLst/>
                  <a:gdLst>
                    <a:gd name="T0" fmla="*/ 0 w 128"/>
                    <a:gd name="T1" fmla="*/ 39 h 51"/>
                    <a:gd name="T2" fmla="*/ 29 w 128"/>
                    <a:gd name="T3" fmla="*/ 51 h 51"/>
                    <a:gd name="T4" fmla="*/ 97 w 128"/>
                    <a:gd name="T5" fmla="*/ 17 h 51"/>
                    <a:gd name="T6" fmla="*/ 128 w 128"/>
                    <a:gd name="T7" fmla="*/ 28 h 51"/>
                    <a:gd name="T8" fmla="*/ 111 w 128"/>
                    <a:gd name="T9" fmla="*/ 0 h 51"/>
                    <a:gd name="T10" fmla="*/ 31 w 128"/>
                    <a:gd name="T11" fmla="*/ 0 h 51"/>
                    <a:gd name="T12" fmla="*/ 64 w 128"/>
                    <a:gd name="T13" fmla="*/ 9 h 51"/>
                    <a:gd name="T14" fmla="*/ 0 w 128"/>
                    <a:gd name="T15" fmla="*/ 39 h 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8" h="51">
                      <a:moveTo>
                        <a:pt x="0" y="39"/>
                      </a:moveTo>
                      <a:lnTo>
                        <a:pt x="29" y="51"/>
                      </a:lnTo>
                      <a:lnTo>
                        <a:pt x="97" y="17"/>
                      </a:lnTo>
                      <a:lnTo>
                        <a:pt x="128" y="28"/>
                      </a:lnTo>
                      <a:lnTo>
                        <a:pt x="111" y="0"/>
                      </a:lnTo>
                      <a:lnTo>
                        <a:pt x="31" y="0"/>
                      </a:lnTo>
                      <a:lnTo>
                        <a:pt x="64" y="9"/>
                      </a:lnTo>
                      <a:lnTo>
                        <a:pt x="0" y="3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245" name="Freeform 57"/>
                <p:cNvSpPr>
                  <a:spLocks/>
                </p:cNvSpPr>
                <p:nvPr/>
              </p:nvSpPr>
              <p:spPr bwMode="auto">
                <a:xfrm>
                  <a:off x="2893" y="2292"/>
                  <a:ext cx="128" cy="53"/>
                </a:xfrm>
                <a:custGeom>
                  <a:avLst/>
                  <a:gdLst>
                    <a:gd name="T0" fmla="*/ 128 w 128"/>
                    <a:gd name="T1" fmla="*/ 11 h 53"/>
                    <a:gd name="T2" fmla="*/ 99 w 128"/>
                    <a:gd name="T3" fmla="*/ 0 h 53"/>
                    <a:gd name="T4" fmla="*/ 33 w 128"/>
                    <a:gd name="T5" fmla="*/ 34 h 53"/>
                    <a:gd name="T6" fmla="*/ 0 w 128"/>
                    <a:gd name="T7" fmla="*/ 23 h 53"/>
                    <a:gd name="T8" fmla="*/ 17 w 128"/>
                    <a:gd name="T9" fmla="*/ 53 h 53"/>
                    <a:gd name="T10" fmla="*/ 99 w 128"/>
                    <a:gd name="T11" fmla="*/ 53 h 53"/>
                    <a:gd name="T12" fmla="*/ 64 w 128"/>
                    <a:gd name="T13" fmla="*/ 42 h 53"/>
                    <a:gd name="T14" fmla="*/ 128 w 128"/>
                    <a:gd name="T15" fmla="*/ 11 h 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8" h="53">
                      <a:moveTo>
                        <a:pt x="128" y="11"/>
                      </a:moveTo>
                      <a:lnTo>
                        <a:pt x="99" y="0"/>
                      </a:lnTo>
                      <a:lnTo>
                        <a:pt x="33" y="34"/>
                      </a:lnTo>
                      <a:lnTo>
                        <a:pt x="0" y="23"/>
                      </a:lnTo>
                      <a:lnTo>
                        <a:pt x="17" y="53"/>
                      </a:lnTo>
                      <a:lnTo>
                        <a:pt x="99" y="53"/>
                      </a:lnTo>
                      <a:lnTo>
                        <a:pt x="64" y="42"/>
                      </a:lnTo>
                      <a:lnTo>
                        <a:pt x="128" y="1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246" name="Freeform 58"/>
                <p:cNvSpPr>
                  <a:spLocks/>
                </p:cNvSpPr>
                <p:nvPr/>
              </p:nvSpPr>
              <p:spPr bwMode="auto">
                <a:xfrm>
                  <a:off x="2893" y="2292"/>
                  <a:ext cx="128" cy="53"/>
                </a:xfrm>
                <a:custGeom>
                  <a:avLst/>
                  <a:gdLst>
                    <a:gd name="T0" fmla="*/ 128 w 128"/>
                    <a:gd name="T1" fmla="*/ 11 h 53"/>
                    <a:gd name="T2" fmla="*/ 99 w 128"/>
                    <a:gd name="T3" fmla="*/ 0 h 53"/>
                    <a:gd name="T4" fmla="*/ 33 w 128"/>
                    <a:gd name="T5" fmla="*/ 34 h 53"/>
                    <a:gd name="T6" fmla="*/ 0 w 128"/>
                    <a:gd name="T7" fmla="*/ 23 h 53"/>
                    <a:gd name="T8" fmla="*/ 17 w 128"/>
                    <a:gd name="T9" fmla="*/ 53 h 53"/>
                    <a:gd name="T10" fmla="*/ 99 w 128"/>
                    <a:gd name="T11" fmla="*/ 53 h 53"/>
                    <a:gd name="T12" fmla="*/ 64 w 128"/>
                    <a:gd name="T13" fmla="*/ 42 h 53"/>
                    <a:gd name="T14" fmla="*/ 128 w 128"/>
                    <a:gd name="T15" fmla="*/ 11 h 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8" h="53">
                      <a:moveTo>
                        <a:pt x="128" y="11"/>
                      </a:moveTo>
                      <a:lnTo>
                        <a:pt x="99" y="0"/>
                      </a:lnTo>
                      <a:lnTo>
                        <a:pt x="33" y="34"/>
                      </a:lnTo>
                      <a:lnTo>
                        <a:pt x="0" y="23"/>
                      </a:lnTo>
                      <a:lnTo>
                        <a:pt x="17" y="53"/>
                      </a:lnTo>
                      <a:lnTo>
                        <a:pt x="99" y="53"/>
                      </a:lnTo>
                      <a:lnTo>
                        <a:pt x="64" y="42"/>
                      </a:lnTo>
                      <a:lnTo>
                        <a:pt x="128" y="1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247" name="Freeform 59"/>
                <p:cNvSpPr>
                  <a:spLocks/>
                </p:cNvSpPr>
                <p:nvPr/>
              </p:nvSpPr>
              <p:spPr bwMode="auto">
                <a:xfrm>
                  <a:off x="2900" y="2230"/>
                  <a:ext cx="128" cy="51"/>
                </a:xfrm>
                <a:custGeom>
                  <a:avLst/>
                  <a:gdLst>
                    <a:gd name="T0" fmla="*/ 0 w 128"/>
                    <a:gd name="T1" fmla="*/ 12 h 51"/>
                    <a:gd name="T2" fmla="*/ 29 w 128"/>
                    <a:gd name="T3" fmla="*/ 0 h 51"/>
                    <a:gd name="T4" fmla="*/ 97 w 128"/>
                    <a:gd name="T5" fmla="*/ 31 h 51"/>
                    <a:gd name="T6" fmla="*/ 128 w 128"/>
                    <a:gd name="T7" fmla="*/ 23 h 51"/>
                    <a:gd name="T8" fmla="*/ 111 w 128"/>
                    <a:gd name="T9" fmla="*/ 51 h 51"/>
                    <a:gd name="T10" fmla="*/ 31 w 128"/>
                    <a:gd name="T11" fmla="*/ 51 h 51"/>
                    <a:gd name="T12" fmla="*/ 64 w 128"/>
                    <a:gd name="T13" fmla="*/ 42 h 51"/>
                    <a:gd name="T14" fmla="*/ 0 w 128"/>
                    <a:gd name="T15" fmla="*/ 12 h 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8" h="51">
                      <a:moveTo>
                        <a:pt x="0" y="12"/>
                      </a:moveTo>
                      <a:lnTo>
                        <a:pt x="29" y="0"/>
                      </a:lnTo>
                      <a:lnTo>
                        <a:pt x="97" y="31"/>
                      </a:lnTo>
                      <a:lnTo>
                        <a:pt x="128" y="23"/>
                      </a:lnTo>
                      <a:lnTo>
                        <a:pt x="111" y="51"/>
                      </a:lnTo>
                      <a:lnTo>
                        <a:pt x="31" y="51"/>
                      </a:lnTo>
                      <a:lnTo>
                        <a:pt x="64" y="42"/>
                      </a:lnTo>
                      <a:lnTo>
                        <a:pt x="0" y="1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248" name="Freeform 60"/>
                <p:cNvSpPr>
                  <a:spLocks/>
                </p:cNvSpPr>
                <p:nvPr/>
              </p:nvSpPr>
              <p:spPr bwMode="auto">
                <a:xfrm>
                  <a:off x="2900" y="2230"/>
                  <a:ext cx="128" cy="51"/>
                </a:xfrm>
                <a:custGeom>
                  <a:avLst/>
                  <a:gdLst>
                    <a:gd name="T0" fmla="*/ 0 w 128"/>
                    <a:gd name="T1" fmla="*/ 12 h 51"/>
                    <a:gd name="T2" fmla="*/ 29 w 128"/>
                    <a:gd name="T3" fmla="*/ 0 h 51"/>
                    <a:gd name="T4" fmla="*/ 97 w 128"/>
                    <a:gd name="T5" fmla="*/ 31 h 51"/>
                    <a:gd name="T6" fmla="*/ 128 w 128"/>
                    <a:gd name="T7" fmla="*/ 23 h 51"/>
                    <a:gd name="T8" fmla="*/ 111 w 128"/>
                    <a:gd name="T9" fmla="*/ 51 h 51"/>
                    <a:gd name="T10" fmla="*/ 31 w 128"/>
                    <a:gd name="T11" fmla="*/ 51 h 51"/>
                    <a:gd name="T12" fmla="*/ 64 w 128"/>
                    <a:gd name="T13" fmla="*/ 42 h 51"/>
                    <a:gd name="T14" fmla="*/ 0 w 128"/>
                    <a:gd name="T15" fmla="*/ 12 h 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8" h="51">
                      <a:moveTo>
                        <a:pt x="0" y="12"/>
                      </a:moveTo>
                      <a:lnTo>
                        <a:pt x="29" y="0"/>
                      </a:lnTo>
                      <a:lnTo>
                        <a:pt x="97" y="31"/>
                      </a:lnTo>
                      <a:lnTo>
                        <a:pt x="128" y="23"/>
                      </a:lnTo>
                      <a:lnTo>
                        <a:pt x="111" y="51"/>
                      </a:lnTo>
                      <a:lnTo>
                        <a:pt x="31" y="51"/>
                      </a:lnTo>
                      <a:lnTo>
                        <a:pt x="64" y="42"/>
                      </a:lnTo>
                      <a:lnTo>
                        <a:pt x="0" y="1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249" name="Freeform 61"/>
                <p:cNvSpPr>
                  <a:spLocks/>
                </p:cNvSpPr>
                <p:nvPr/>
              </p:nvSpPr>
              <p:spPr bwMode="auto">
                <a:xfrm>
                  <a:off x="3028" y="2298"/>
                  <a:ext cx="127" cy="50"/>
                </a:xfrm>
                <a:custGeom>
                  <a:avLst/>
                  <a:gdLst>
                    <a:gd name="T0" fmla="*/ 127 w 127"/>
                    <a:gd name="T1" fmla="*/ 39 h 50"/>
                    <a:gd name="T2" fmla="*/ 99 w 127"/>
                    <a:gd name="T3" fmla="*/ 50 h 50"/>
                    <a:gd name="T4" fmla="*/ 33 w 127"/>
                    <a:gd name="T5" fmla="*/ 17 h 50"/>
                    <a:gd name="T6" fmla="*/ 0 w 127"/>
                    <a:gd name="T7" fmla="*/ 28 h 50"/>
                    <a:gd name="T8" fmla="*/ 16 w 127"/>
                    <a:gd name="T9" fmla="*/ 0 h 50"/>
                    <a:gd name="T10" fmla="*/ 99 w 127"/>
                    <a:gd name="T11" fmla="*/ 0 h 50"/>
                    <a:gd name="T12" fmla="*/ 63 w 127"/>
                    <a:gd name="T13" fmla="*/ 8 h 50"/>
                    <a:gd name="T14" fmla="*/ 127 w 127"/>
                    <a:gd name="T15" fmla="*/ 39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7" h="50">
                      <a:moveTo>
                        <a:pt x="127" y="39"/>
                      </a:moveTo>
                      <a:lnTo>
                        <a:pt x="99" y="50"/>
                      </a:lnTo>
                      <a:lnTo>
                        <a:pt x="33" y="17"/>
                      </a:lnTo>
                      <a:lnTo>
                        <a:pt x="0" y="28"/>
                      </a:lnTo>
                      <a:lnTo>
                        <a:pt x="16" y="0"/>
                      </a:lnTo>
                      <a:lnTo>
                        <a:pt x="99" y="0"/>
                      </a:lnTo>
                      <a:lnTo>
                        <a:pt x="63" y="8"/>
                      </a:lnTo>
                      <a:lnTo>
                        <a:pt x="127" y="3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250" name="Freeform 62"/>
                <p:cNvSpPr>
                  <a:spLocks/>
                </p:cNvSpPr>
                <p:nvPr/>
              </p:nvSpPr>
              <p:spPr bwMode="auto">
                <a:xfrm>
                  <a:off x="3028" y="2298"/>
                  <a:ext cx="127" cy="50"/>
                </a:xfrm>
                <a:custGeom>
                  <a:avLst/>
                  <a:gdLst>
                    <a:gd name="T0" fmla="*/ 127 w 127"/>
                    <a:gd name="T1" fmla="*/ 39 h 50"/>
                    <a:gd name="T2" fmla="*/ 99 w 127"/>
                    <a:gd name="T3" fmla="*/ 50 h 50"/>
                    <a:gd name="T4" fmla="*/ 33 w 127"/>
                    <a:gd name="T5" fmla="*/ 17 h 50"/>
                    <a:gd name="T6" fmla="*/ 0 w 127"/>
                    <a:gd name="T7" fmla="*/ 28 h 50"/>
                    <a:gd name="T8" fmla="*/ 16 w 127"/>
                    <a:gd name="T9" fmla="*/ 0 h 50"/>
                    <a:gd name="T10" fmla="*/ 99 w 127"/>
                    <a:gd name="T11" fmla="*/ 0 h 50"/>
                    <a:gd name="T12" fmla="*/ 63 w 127"/>
                    <a:gd name="T13" fmla="*/ 8 h 50"/>
                    <a:gd name="T14" fmla="*/ 127 w 127"/>
                    <a:gd name="T15" fmla="*/ 39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7" h="50">
                      <a:moveTo>
                        <a:pt x="127" y="39"/>
                      </a:moveTo>
                      <a:lnTo>
                        <a:pt x="99" y="50"/>
                      </a:lnTo>
                      <a:lnTo>
                        <a:pt x="33" y="17"/>
                      </a:lnTo>
                      <a:lnTo>
                        <a:pt x="0" y="28"/>
                      </a:lnTo>
                      <a:lnTo>
                        <a:pt x="16" y="0"/>
                      </a:lnTo>
                      <a:lnTo>
                        <a:pt x="99" y="0"/>
                      </a:lnTo>
                      <a:lnTo>
                        <a:pt x="63" y="8"/>
                      </a:lnTo>
                      <a:lnTo>
                        <a:pt x="127" y="3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</p:grpSp>
        </p:grpSp>
        <p:sp>
          <p:nvSpPr>
            <p:cNvPr id="239" name="Line 63"/>
            <p:cNvSpPr>
              <a:spLocks noChangeShapeType="1"/>
            </p:cNvSpPr>
            <p:nvPr/>
          </p:nvSpPr>
          <p:spPr bwMode="auto">
            <a:xfrm>
              <a:off x="2832" y="2287"/>
              <a:ext cx="1" cy="112"/>
            </a:xfrm>
            <a:prstGeom prst="line">
              <a:avLst/>
            </a:prstGeom>
            <a:noFill/>
            <a:ln w="3175">
              <a:solidFill>
                <a:srgbClr val="AAE6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0" name="Line 64"/>
            <p:cNvSpPr>
              <a:spLocks noChangeShapeType="1"/>
            </p:cNvSpPr>
            <p:nvPr/>
          </p:nvSpPr>
          <p:spPr bwMode="auto">
            <a:xfrm>
              <a:off x="3219" y="2287"/>
              <a:ext cx="1" cy="112"/>
            </a:xfrm>
            <a:prstGeom prst="line">
              <a:avLst/>
            </a:prstGeom>
            <a:noFill/>
            <a:ln w="3175">
              <a:solidFill>
                <a:srgbClr val="AAE6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259" name="Group 65"/>
          <p:cNvGrpSpPr>
            <a:grpSpLocks/>
          </p:cNvGrpSpPr>
          <p:nvPr/>
        </p:nvGrpSpPr>
        <p:grpSpPr bwMode="auto">
          <a:xfrm>
            <a:off x="2017713" y="3906838"/>
            <a:ext cx="309562" cy="155575"/>
            <a:chOff x="2832" y="2209"/>
            <a:chExt cx="388" cy="239"/>
          </a:xfrm>
        </p:grpSpPr>
        <p:sp>
          <p:nvSpPr>
            <p:cNvPr id="260" name="Oval 66"/>
            <p:cNvSpPr>
              <a:spLocks noChangeArrowheads="1"/>
            </p:cNvSpPr>
            <p:nvPr/>
          </p:nvSpPr>
          <p:spPr bwMode="auto">
            <a:xfrm>
              <a:off x="2833" y="2321"/>
              <a:ext cx="387" cy="127"/>
            </a:xfrm>
            <a:prstGeom prst="ellipse">
              <a:avLst/>
            </a:prstGeom>
            <a:solidFill>
              <a:srgbClr val="0078AA"/>
            </a:solidFill>
            <a:ln w="3175">
              <a:solidFill>
                <a:srgbClr val="AAE6FF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61" name="Rectangle 67"/>
            <p:cNvSpPr>
              <a:spLocks noChangeArrowheads="1"/>
            </p:cNvSpPr>
            <p:nvPr/>
          </p:nvSpPr>
          <p:spPr bwMode="auto">
            <a:xfrm>
              <a:off x="2832" y="2289"/>
              <a:ext cx="387" cy="112"/>
            </a:xfrm>
            <a:prstGeom prst="rect">
              <a:avLst/>
            </a:prstGeom>
            <a:solidFill>
              <a:srgbClr val="0078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62" name="Rectangle 68"/>
            <p:cNvSpPr>
              <a:spLocks noChangeArrowheads="1"/>
            </p:cNvSpPr>
            <p:nvPr/>
          </p:nvSpPr>
          <p:spPr bwMode="auto">
            <a:xfrm>
              <a:off x="2832" y="2289"/>
              <a:ext cx="387" cy="112"/>
            </a:xfrm>
            <a:prstGeom prst="rect">
              <a:avLst/>
            </a:prstGeom>
            <a:solidFill>
              <a:srgbClr val="0078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63" name="Oval 69"/>
            <p:cNvSpPr>
              <a:spLocks noChangeArrowheads="1"/>
            </p:cNvSpPr>
            <p:nvPr/>
          </p:nvSpPr>
          <p:spPr bwMode="auto">
            <a:xfrm>
              <a:off x="2833" y="2209"/>
              <a:ext cx="387" cy="158"/>
            </a:xfrm>
            <a:prstGeom prst="ellipse">
              <a:avLst/>
            </a:prstGeom>
            <a:solidFill>
              <a:srgbClr val="00B4FF"/>
            </a:solidFill>
            <a:ln w="3175">
              <a:solidFill>
                <a:srgbClr val="AAE6FF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grpSp>
          <p:nvGrpSpPr>
            <p:cNvPr id="264" name="Group 70"/>
            <p:cNvGrpSpPr>
              <a:grpSpLocks/>
            </p:cNvGrpSpPr>
            <p:nvPr/>
          </p:nvGrpSpPr>
          <p:grpSpPr bwMode="auto">
            <a:xfrm>
              <a:off x="2891" y="2228"/>
              <a:ext cx="269" cy="120"/>
              <a:chOff x="2891" y="2228"/>
              <a:chExt cx="269" cy="120"/>
            </a:xfrm>
          </p:grpSpPr>
          <p:grpSp>
            <p:nvGrpSpPr>
              <p:cNvPr id="267" name="Group 71"/>
              <p:cNvGrpSpPr>
                <a:grpSpLocks/>
              </p:cNvGrpSpPr>
              <p:nvPr/>
            </p:nvGrpSpPr>
            <p:grpSpPr bwMode="auto">
              <a:xfrm>
                <a:off x="2891" y="2228"/>
                <a:ext cx="266" cy="117"/>
                <a:chOff x="2891" y="2228"/>
                <a:chExt cx="266" cy="117"/>
              </a:xfrm>
            </p:grpSpPr>
            <p:sp>
              <p:nvSpPr>
                <p:cNvPr id="277" name="Freeform 72"/>
                <p:cNvSpPr>
                  <a:spLocks/>
                </p:cNvSpPr>
                <p:nvPr/>
              </p:nvSpPr>
              <p:spPr bwMode="auto">
                <a:xfrm>
                  <a:off x="3030" y="2230"/>
                  <a:ext cx="127" cy="51"/>
                </a:xfrm>
                <a:custGeom>
                  <a:avLst/>
                  <a:gdLst>
                    <a:gd name="T0" fmla="*/ 0 w 127"/>
                    <a:gd name="T1" fmla="*/ 40 h 51"/>
                    <a:gd name="T2" fmla="*/ 28 w 127"/>
                    <a:gd name="T3" fmla="*/ 51 h 51"/>
                    <a:gd name="T4" fmla="*/ 97 w 127"/>
                    <a:gd name="T5" fmla="*/ 17 h 51"/>
                    <a:gd name="T6" fmla="*/ 127 w 127"/>
                    <a:gd name="T7" fmla="*/ 28 h 51"/>
                    <a:gd name="T8" fmla="*/ 111 w 127"/>
                    <a:gd name="T9" fmla="*/ 0 h 51"/>
                    <a:gd name="T10" fmla="*/ 31 w 127"/>
                    <a:gd name="T11" fmla="*/ 0 h 51"/>
                    <a:gd name="T12" fmla="*/ 64 w 127"/>
                    <a:gd name="T13" fmla="*/ 9 h 51"/>
                    <a:gd name="T14" fmla="*/ 0 w 127"/>
                    <a:gd name="T15" fmla="*/ 40 h 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7" h="51">
                      <a:moveTo>
                        <a:pt x="0" y="40"/>
                      </a:moveTo>
                      <a:lnTo>
                        <a:pt x="28" y="51"/>
                      </a:lnTo>
                      <a:lnTo>
                        <a:pt x="97" y="17"/>
                      </a:lnTo>
                      <a:lnTo>
                        <a:pt x="127" y="28"/>
                      </a:lnTo>
                      <a:lnTo>
                        <a:pt x="111" y="0"/>
                      </a:lnTo>
                      <a:lnTo>
                        <a:pt x="31" y="0"/>
                      </a:lnTo>
                      <a:lnTo>
                        <a:pt x="64" y="9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278" name="Freeform 73"/>
                <p:cNvSpPr>
                  <a:spLocks/>
                </p:cNvSpPr>
                <p:nvPr/>
              </p:nvSpPr>
              <p:spPr bwMode="auto">
                <a:xfrm>
                  <a:off x="3030" y="2230"/>
                  <a:ext cx="127" cy="51"/>
                </a:xfrm>
                <a:custGeom>
                  <a:avLst/>
                  <a:gdLst>
                    <a:gd name="T0" fmla="*/ 0 w 127"/>
                    <a:gd name="T1" fmla="*/ 40 h 51"/>
                    <a:gd name="T2" fmla="*/ 28 w 127"/>
                    <a:gd name="T3" fmla="*/ 51 h 51"/>
                    <a:gd name="T4" fmla="*/ 97 w 127"/>
                    <a:gd name="T5" fmla="*/ 17 h 51"/>
                    <a:gd name="T6" fmla="*/ 127 w 127"/>
                    <a:gd name="T7" fmla="*/ 28 h 51"/>
                    <a:gd name="T8" fmla="*/ 111 w 127"/>
                    <a:gd name="T9" fmla="*/ 0 h 51"/>
                    <a:gd name="T10" fmla="*/ 31 w 127"/>
                    <a:gd name="T11" fmla="*/ 0 h 51"/>
                    <a:gd name="T12" fmla="*/ 64 w 127"/>
                    <a:gd name="T13" fmla="*/ 9 h 51"/>
                    <a:gd name="T14" fmla="*/ 0 w 127"/>
                    <a:gd name="T15" fmla="*/ 40 h 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7" h="51">
                      <a:moveTo>
                        <a:pt x="0" y="40"/>
                      </a:moveTo>
                      <a:lnTo>
                        <a:pt x="28" y="51"/>
                      </a:lnTo>
                      <a:lnTo>
                        <a:pt x="97" y="17"/>
                      </a:lnTo>
                      <a:lnTo>
                        <a:pt x="127" y="28"/>
                      </a:lnTo>
                      <a:lnTo>
                        <a:pt x="111" y="0"/>
                      </a:lnTo>
                      <a:lnTo>
                        <a:pt x="31" y="0"/>
                      </a:lnTo>
                      <a:lnTo>
                        <a:pt x="64" y="9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279" name="Freeform 74"/>
                <p:cNvSpPr>
                  <a:spLocks/>
                </p:cNvSpPr>
                <p:nvPr/>
              </p:nvSpPr>
              <p:spPr bwMode="auto">
                <a:xfrm>
                  <a:off x="2891" y="2289"/>
                  <a:ext cx="127" cy="54"/>
                </a:xfrm>
                <a:custGeom>
                  <a:avLst/>
                  <a:gdLst>
                    <a:gd name="T0" fmla="*/ 127 w 127"/>
                    <a:gd name="T1" fmla="*/ 12 h 54"/>
                    <a:gd name="T2" fmla="*/ 99 w 127"/>
                    <a:gd name="T3" fmla="*/ 0 h 54"/>
                    <a:gd name="T4" fmla="*/ 33 w 127"/>
                    <a:gd name="T5" fmla="*/ 34 h 54"/>
                    <a:gd name="T6" fmla="*/ 0 w 127"/>
                    <a:gd name="T7" fmla="*/ 23 h 54"/>
                    <a:gd name="T8" fmla="*/ 16 w 127"/>
                    <a:gd name="T9" fmla="*/ 54 h 54"/>
                    <a:gd name="T10" fmla="*/ 99 w 127"/>
                    <a:gd name="T11" fmla="*/ 54 h 54"/>
                    <a:gd name="T12" fmla="*/ 64 w 127"/>
                    <a:gd name="T13" fmla="*/ 42 h 54"/>
                    <a:gd name="T14" fmla="*/ 127 w 127"/>
                    <a:gd name="T15" fmla="*/ 12 h 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7" h="54">
                      <a:moveTo>
                        <a:pt x="127" y="12"/>
                      </a:moveTo>
                      <a:lnTo>
                        <a:pt x="99" y="0"/>
                      </a:lnTo>
                      <a:lnTo>
                        <a:pt x="33" y="34"/>
                      </a:lnTo>
                      <a:lnTo>
                        <a:pt x="0" y="23"/>
                      </a:lnTo>
                      <a:lnTo>
                        <a:pt x="16" y="54"/>
                      </a:lnTo>
                      <a:lnTo>
                        <a:pt x="99" y="54"/>
                      </a:lnTo>
                      <a:lnTo>
                        <a:pt x="64" y="42"/>
                      </a:lnTo>
                      <a:lnTo>
                        <a:pt x="127" y="1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280" name="Freeform 75"/>
                <p:cNvSpPr>
                  <a:spLocks/>
                </p:cNvSpPr>
                <p:nvPr/>
              </p:nvSpPr>
              <p:spPr bwMode="auto">
                <a:xfrm>
                  <a:off x="2891" y="2289"/>
                  <a:ext cx="127" cy="54"/>
                </a:xfrm>
                <a:custGeom>
                  <a:avLst/>
                  <a:gdLst>
                    <a:gd name="T0" fmla="*/ 127 w 127"/>
                    <a:gd name="T1" fmla="*/ 12 h 54"/>
                    <a:gd name="T2" fmla="*/ 99 w 127"/>
                    <a:gd name="T3" fmla="*/ 0 h 54"/>
                    <a:gd name="T4" fmla="*/ 33 w 127"/>
                    <a:gd name="T5" fmla="*/ 34 h 54"/>
                    <a:gd name="T6" fmla="*/ 0 w 127"/>
                    <a:gd name="T7" fmla="*/ 23 h 54"/>
                    <a:gd name="T8" fmla="*/ 16 w 127"/>
                    <a:gd name="T9" fmla="*/ 54 h 54"/>
                    <a:gd name="T10" fmla="*/ 99 w 127"/>
                    <a:gd name="T11" fmla="*/ 54 h 54"/>
                    <a:gd name="T12" fmla="*/ 64 w 127"/>
                    <a:gd name="T13" fmla="*/ 42 h 54"/>
                    <a:gd name="T14" fmla="*/ 127 w 127"/>
                    <a:gd name="T15" fmla="*/ 12 h 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7" h="54">
                      <a:moveTo>
                        <a:pt x="127" y="12"/>
                      </a:moveTo>
                      <a:lnTo>
                        <a:pt x="99" y="0"/>
                      </a:lnTo>
                      <a:lnTo>
                        <a:pt x="33" y="34"/>
                      </a:lnTo>
                      <a:lnTo>
                        <a:pt x="0" y="23"/>
                      </a:lnTo>
                      <a:lnTo>
                        <a:pt x="16" y="54"/>
                      </a:lnTo>
                      <a:lnTo>
                        <a:pt x="99" y="54"/>
                      </a:lnTo>
                      <a:lnTo>
                        <a:pt x="64" y="42"/>
                      </a:lnTo>
                      <a:lnTo>
                        <a:pt x="127" y="1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281" name="Freeform 76"/>
                <p:cNvSpPr>
                  <a:spLocks/>
                </p:cNvSpPr>
                <p:nvPr/>
              </p:nvSpPr>
              <p:spPr bwMode="auto">
                <a:xfrm>
                  <a:off x="2898" y="2228"/>
                  <a:ext cx="127" cy="50"/>
                </a:xfrm>
                <a:custGeom>
                  <a:avLst/>
                  <a:gdLst>
                    <a:gd name="T0" fmla="*/ 0 w 127"/>
                    <a:gd name="T1" fmla="*/ 11 h 50"/>
                    <a:gd name="T2" fmla="*/ 28 w 127"/>
                    <a:gd name="T3" fmla="*/ 0 h 50"/>
                    <a:gd name="T4" fmla="*/ 97 w 127"/>
                    <a:gd name="T5" fmla="*/ 30 h 50"/>
                    <a:gd name="T6" fmla="*/ 127 w 127"/>
                    <a:gd name="T7" fmla="*/ 22 h 50"/>
                    <a:gd name="T8" fmla="*/ 111 w 127"/>
                    <a:gd name="T9" fmla="*/ 50 h 50"/>
                    <a:gd name="T10" fmla="*/ 31 w 127"/>
                    <a:gd name="T11" fmla="*/ 50 h 50"/>
                    <a:gd name="T12" fmla="*/ 64 w 127"/>
                    <a:gd name="T13" fmla="*/ 42 h 50"/>
                    <a:gd name="T14" fmla="*/ 0 w 127"/>
                    <a:gd name="T15" fmla="*/ 11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7" h="50">
                      <a:moveTo>
                        <a:pt x="0" y="11"/>
                      </a:moveTo>
                      <a:lnTo>
                        <a:pt x="28" y="0"/>
                      </a:lnTo>
                      <a:lnTo>
                        <a:pt x="97" y="30"/>
                      </a:lnTo>
                      <a:lnTo>
                        <a:pt x="127" y="22"/>
                      </a:lnTo>
                      <a:lnTo>
                        <a:pt x="111" y="50"/>
                      </a:lnTo>
                      <a:lnTo>
                        <a:pt x="31" y="50"/>
                      </a:lnTo>
                      <a:lnTo>
                        <a:pt x="64" y="42"/>
                      </a:lnTo>
                      <a:lnTo>
                        <a:pt x="0" y="1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282" name="Freeform 77"/>
                <p:cNvSpPr>
                  <a:spLocks/>
                </p:cNvSpPr>
                <p:nvPr/>
              </p:nvSpPr>
              <p:spPr bwMode="auto">
                <a:xfrm>
                  <a:off x="2898" y="2228"/>
                  <a:ext cx="127" cy="50"/>
                </a:xfrm>
                <a:custGeom>
                  <a:avLst/>
                  <a:gdLst>
                    <a:gd name="T0" fmla="*/ 0 w 127"/>
                    <a:gd name="T1" fmla="*/ 11 h 50"/>
                    <a:gd name="T2" fmla="*/ 28 w 127"/>
                    <a:gd name="T3" fmla="*/ 0 h 50"/>
                    <a:gd name="T4" fmla="*/ 97 w 127"/>
                    <a:gd name="T5" fmla="*/ 30 h 50"/>
                    <a:gd name="T6" fmla="*/ 127 w 127"/>
                    <a:gd name="T7" fmla="*/ 22 h 50"/>
                    <a:gd name="T8" fmla="*/ 111 w 127"/>
                    <a:gd name="T9" fmla="*/ 50 h 50"/>
                    <a:gd name="T10" fmla="*/ 31 w 127"/>
                    <a:gd name="T11" fmla="*/ 50 h 50"/>
                    <a:gd name="T12" fmla="*/ 64 w 127"/>
                    <a:gd name="T13" fmla="*/ 42 h 50"/>
                    <a:gd name="T14" fmla="*/ 0 w 127"/>
                    <a:gd name="T15" fmla="*/ 11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7" h="50">
                      <a:moveTo>
                        <a:pt x="0" y="11"/>
                      </a:moveTo>
                      <a:lnTo>
                        <a:pt x="28" y="0"/>
                      </a:lnTo>
                      <a:lnTo>
                        <a:pt x="97" y="30"/>
                      </a:lnTo>
                      <a:lnTo>
                        <a:pt x="127" y="22"/>
                      </a:lnTo>
                      <a:lnTo>
                        <a:pt x="111" y="50"/>
                      </a:lnTo>
                      <a:lnTo>
                        <a:pt x="31" y="50"/>
                      </a:lnTo>
                      <a:lnTo>
                        <a:pt x="64" y="42"/>
                      </a:lnTo>
                      <a:lnTo>
                        <a:pt x="0" y="1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283" name="Freeform 78"/>
                <p:cNvSpPr>
                  <a:spLocks/>
                </p:cNvSpPr>
                <p:nvPr/>
              </p:nvSpPr>
              <p:spPr bwMode="auto">
                <a:xfrm>
                  <a:off x="3025" y="2295"/>
                  <a:ext cx="128" cy="50"/>
                </a:xfrm>
                <a:custGeom>
                  <a:avLst/>
                  <a:gdLst>
                    <a:gd name="T0" fmla="*/ 128 w 128"/>
                    <a:gd name="T1" fmla="*/ 39 h 50"/>
                    <a:gd name="T2" fmla="*/ 99 w 128"/>
                    <a:gd name="T3" fmla="*/ 50 h 50"/>
                    <a:gd name="T4" fmla="*/ 33 w 128"/>
                    <a:gd name="T5" fmla="*/ 17 h 50"/>
                    <a:gd name="T6" fmla="*/ 0 w 128"/>
                    <a:gd name="T7" fmla="*/ 28 h 50"/>
                    <a:gd name="T8" fmla="*/ 17 w 128"/>
                    <a:gd name="T9" fmla="*/ 0 h 50"/>
                    <a:gd name="T10" fmla="*/ 99 w 128"/>
                    <a:gd name="T11" fmla="*/ 0 h 50"/>
                    <a:gd name="T12" fmla="*/ 64 w 128"/>
                    <a:gd name="T13" fmla="*/ 8 h 50"/>
                    <a:gd name="T14" fmla="*/ 128 w 128"/>
                    <a:gd name="T15" fmla="*/ 39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8" h="50">
                      <a:moveTo>
                        <a:pt x="128" y="39"/>
                      </a:moveTo>
                      <a:lnTo>
                        <a:pt x="99" y="50"/>
                      </a:lnTo>
                      <a:lnTo>
                        <a:pt x="33" y="17"/>
                      </a:lnTo>
                      <a:lnTo>
                        <a:pt x="0" y="28"/>
                      </a:lnTo>
                      <a:lnTo>
                        <a:pt x="17" y="0"/>
                      </a:lnTo>
                      <a:lnTo>
                        <a:pt x="99" y="0"/>
                      </a:lnTo>
                      <a:lnTo>
                        <a:pt x="64" y="8"/>
                      </a:lnTo>
                      <a:lnTo>
                        <a:pt x="128" y="3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284" name="Freeform 79"/>
                <p:cNvSpPr>
                  <a:spLocks/>
                </p:cNvSpPr>
                <p:nvPr/>
              </p:nvSpPr>
              <p:spPr bwMode="auto">
                <a:xfrm>
                  <a:off x="3025" y="2295"/>
                  <a:ext cx="128" cy="50"/>
                </a:xfrm>
                <a:custGeom>
                  <a:avLst/>
                  <a:gdLst>
                    <a:gd name="T0" fmla="*/ 128 w 128"/>
                    <a:gd name="T1" fmla="*/ 39 h 50"/>
                    <a:gd name="T2" fmla="*/ 99 w 128"/>
                    <a:gd name="T3" fmla="*/ 50 h 50"/>
                    <a:gd name="T4" fmla="*/ 33 w 128"/>
                    <a:gd name="T5" fmla="*/ 17 h 50"/>
                    <a:gd name="T6" fmla="*/ 0 w 128"/>
                    <a:gd name="T7" fmla="*/ 28 h 50"/>
                    <a:gd name="T8" fmla="*/ 17 w 128"/>
                    <a:gd name="T9" fmla="*/ 0 h 50"/>
                    <a:gd name="T10" fmla="*/ 99 w 128"/>
                    <a:gd name="T11" fmla="*/ 0 h 50"/>
                    <a:gd name="T12" fmla="*/ 64 w 128"/>
                    <a:gd name="T13" fmla="*/ 8 h 50"/>
                    <a:gd name="T14" fmla="*/ 128 w 128"/>
                    <a:gd name="T15" fmla="*/ 39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8" h="50">
                      <a:moveTo>
                        <a:pt x="128" y="39"/>
                      </a:moveTo>
                      <a:lnTo>
                        <a:pt x="99" y="50"/>
                      </a:lnTo>
                      <a:lnTo>
                        <a:pt x="33" y="17"/>
                      </a:lnTo>
                      <a:lnTo>
                        <a:pt x="0" y="28"/>
                      </a:lnTo>
                      <a:lnTo>
                        <a:pt x="17" y="0"/>
                      </a:lnTo>
                      <a:lnTo>
                        <a:pt x="99" y="0"/>
                      </a:lnTo>
                      <a:lnTo>
                        <a:pt x="64" y="8"/>
                      </a:lnTo>
                      <a:lnTo>
                        <a:pt x="128" y="3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</p:grpSp>
          <p:grpSp>
            <p:nvGrpSpPr>
              <p:cNvPr id="268" name="Group 80"/>
              <p:cNvGrpSpPr>
                <a:grpSpLocks/>
              </p:cNvGrpSpPr>
              <p:nvPr/>
            </p:nvGrpSpPr>
            <p:grpSpPr bwMode="auto">
              <a:xfrm>
                <a:off x="2893" y="2230"/>
                <a:ext cx="267" cy="118"/>
                <a:chOff x="2893" y="2230"/>
                <a:chExt cx="267" cy="118"/>
              </a:xfrm>
            </p:grpSpPr>
            <p:sp>
              <p:nvSpPr>
                <p:cNvPr id="269" name="Freeform 81"/>
                <p:cNvSpPr>
                  <a:spLocks/>
                </p:cNvSpPr>
                <p:nvPr/>
              </p:nvSpPr>
              <p:spPr bwMode="auto">
                <a:xfrm>
                  <a:off x="3032" y="2233"/>
                  <a:ext cx="128" cy="51"/>
                </a:xfrm>
                <a:custGeom>
                  <a:avLst/>
                  <a:gdLst>
                    <a:gd name="T0" fmla="*/ 0 w 128"/>
                    <a:gd name="T1" fmla="*/ 39 h 51"/>
                    <a:gd name="T2" fmla="*/ 29 w 128"/>
                    <a:gd name="T3" fmla="*/ 51 h 51"/>
                    <a:gd name="T4" fmla="*/ 97 w 128"/>
                    <a:gd name="T5" fmla="*/ 17 h 51"/>
                    <a:gd name="T6" fmla="*/ 128 w 128"/>
                    <a:gd name="T7" fmla="*/ 28 h 51"/>
                    <a:gd name="T8" fmla="*/ 111 w 128"/>
                    <a:gd name="T9" fmla="*/ 0 h 51"/>
                    <a:gd name="T10" fmla="*/ 31 w 128"/>
                    <a:gd name="T11" fmla="*/ 0 h 51"/>
                    <a:gd name="T12" fmla="*/ 64 w 128"/>
                    <a:gd name="T13" fmla="*/ 9 h 51"/>
                    <a:gd name="T14" fmla="*/ 0 w 128"/>
                    <a:gd name="T15" fmla="*/ 39 h 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8" h="51">
                      <a:moveTo>
                        <a:pt x="0" y="39"/>
                      </a:moveTo>
                      <a:lnTo>
                        <a:pt x="29" y="51"/>
                      </a:lnTo>
                      <a:lnTo>
                        <a:pt x="97" y="17"/>
                      </a:lnTo>
                      <a:lnTo>
                        <a:pt x="128" y="28"/>
                      </a:lnTo>
                      <a:lnTo>
                        <a:pt x="111" y="0"/>
                      </a:lnTo>
                      <a:lnTo>
                        <a:pt x="31" y="0"/>
                      </a:lnTo>
                      <a:lnTo>
                        <a:pt x="64" y="9"/>
                      </a:lnTo>
                      <a:lnTo>
                        <a:pt x="0" y="3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270" name="Freeform 82"/>
                <p:cNvSpPr>
                  <a:spLocks/>
                </p:cNvSpPr>
                <p:nvPr/>
              </p:nvSpPr>
              <p:spPr bwMode="auto">
                <a:xfrm>
                  <a:off x="3032" y="2233"/>
                  <a:ext cx="128" cy="51"/>
                </a:xfrm>
                <a:custGeom>
                  <a:avLst/>
                  <a:gdLst>
                    <a:gd name="T0" fmla="*/ 0 w 128"/>
                    <a:gd name="T1" fmla="*/ 39 h 51"/>
                    <a:gd name="T2" fmla="*/ 29 w 128"/>
                    <a:gd name="T3" fmla="*/ 51 h 51"/>
                    <a:gd name="T4" fmla="*/ 97 w 128"/>
                    <a:gd name="T5" fmla="*/ 17 h 51"/>
                    <a:gd name="T6" fmla="*/ 128 w 128"/>
                    <a:gd name="T7" fmla="*/ 28 h 51"/>
                    <a:gd name="T8" fmla="*/ 111 w 128"/>
                    <a:gd name="T9" fmla="*/ 0 h 51"/>
                    <a:gd name="T10" fmla="*/ 31 w 128"/>
                    <a:gd name="T11" fmla="*/ 0 h 51"/>
                    <a:gd name="T12" fmla="*/ 64 w 128"/>
                    <a:gd name="T13" fmla="*/ 9 h 51"/>
                    <a:gd name="T14" fmla="*/ 0 w 128"/>
                    <a:gd name="T15" fmla="*/ 39 h 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8" h="51">
                      <a:moveTo>
                        <a:pt x="0" y="39"/>
                      </a:moveTo>
                      <a:lnTo>
                        <a:pt x="29" y="51"/>
                      </a:lnTo>
                      <a:lnTo>
                        <a:pt x="97" y="17"/>
                      </a:lnTo>
                      <a:lnTo>
                        <a:pt x="128" y="28"/>
                      </a:lnTo>
                      <a:lnTo>
                        <a:pt x="111" y="0"/>
                      </a:lnTo>
                      <a:lnTo>
                        <a:pt x="31" y="0"/>
                      </a:lnTo>
                      <a:lnTo>
                        <a:pt x="64" y="9"/>
                      </a:lnTo>
                      <a:lnTo>
                        <a:pt x="0" y="3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271" name="Freeform 83"/>
                <p:cNvSpPr>
                  <a:spLocks/>
                </p:cNvSpPr>
                <p:nvPr/>
              </p:nvSpPr>
              <p:spPr bwMode="auto">
                <a:xfrm>
                  <a:off x="2893" y="2292"/>
                  <a:ext cx="128" cy="53"/>
                </a:xfrm>
                <a:custGeom>
                  <a:avLst/>
                  <a:gdLst>
                    <a:gd name="T0" fmla="*/ 128 w 128"/>
                    <a:gd name="T1" fmla="*/ 11 h 53"/>
                    <a:gd name="T2" fmla="*/ 99 w 128"/>
                    <a:gd name="T3" fmla="*/ 0 h 53"/>
                    <a:gd name="T4" fmla="*/ 33 w 128"/>
                    <a:gd name="T5" fmla="*/ 34 h 53"/>
                    <a:gd name="T6" fmla="*/ 0 w 128"/>
                    <a:gd name="T7" fmla="*/ 23 h 53"/>
                    <a:gd name="T8" fmla="*/ 17 w 128"/>
                    <a:gd name="T9" fmla="*/ 53 h 53"/>
                    <a:gd name="T10" fmla="*/ 99 w 128"/>
                    <a:gd name="T11" fmla="*/ 53 h 53"/>
                    <a:gd name="T12" fmla="*/ 64 w 128"/>
                    <a:gd name="T13" fmla="*/ 42 h 53"/>
                    <a:gd name="T14" fmla="*/ 128 w 128"/>
                    <a:gd name="T15" fmla="*/ 11 h 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8" h="53">
                      <a:moveTo>
                        <a:pt x="128" y="11"/>
                      </a:moveTo>
                      <a:lnTo>
                        <a:pt x="99" y="0"/>
                      </a:lnTo>
                      <a:lnTo>
                        <a:pt x="33" y="34"/>
                      </a:lnTo>
                      <a:lnTo>
                        <a:pt x="0" y="23"/>
                      </a:lnTo>
                      <a:lnTo>
                        <a:pt x="17" y="53"/>
                      </a:lnTo>
                      <a:lnTo>
                        <a:pt x="99" y="53"/>
                      </a:lnTo>
                      <a:lnTo>
                        <a:pt x="64" y="42"/>
                      </a:lnTo>
                      <a:lnTo>
                        <a:pt x="128" y="1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272" name="Freeform 84"/>
                <p:cNvSpPr>
                  <a:spLocks/>
                </p:cNvSpPr>
                <p:nvPr/>
              </p:nvSpPr>
              <p:spPr bwMode="auto">
                <a:xfrm>
                  <a:off x="2893" y="2292"/>
                  <a:ext cx="128" cy="53"/>
                </a:xfrm>
                <a:custGeom>
                  <a:avLst/>
                  <a:gdLst>
                    <a:gd name="T0" fmla="*/ 128 w 128"/>
                    <a:gd name="T1" fmla="*/ 11 h 53"/>
                    <a:gd name="T2" fmla="*/ 99 w 128"/>
                    <a:gd name="T3" fmla="*/ 0 h 53"/>
                    <a:gd name="T4" fmla="*/ 33 w 128"/>
                    <a:gd name="T5" fmla="*/ 34 h 53"/>
                    <a:gd name="T6" fmla="*/ 0 w 128"/>
                    <a:gd name="T7" fmla="*/ 23 h 53"/>
                    <a:gd name="T8" fmla="*/ 17 w 128"/>
                    <a:gd name="T9" fmla="*/ 53 h 53"/>
                    <a:gd name="T10" fmla="*/ 99 w 128"/>
                    <a:gd name="T11" fmla="*/ 53 h 53"/>
                    <a:gd name="T12" fmla="*/ 64 w 128"/>
                    <a:gd name="T13" fmla="*/ 42 h 53"/>
                    <a:gd name="T14" fmla="*/ 128 w 128"/>
                    <a:gd name="T15" fmla="*/ 11 h 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8" h="53">
                      <a:moveTo>
                        <a:pt x="128" y="11"/>
                      </a:moveTo>
                      <a:lnTo>
                        <a:pt x="99" y="0"/>
                      </a:lnTo>
                      <a:lnTo>
                        <a:pt x="33" y="34"/>
                      </a:lnTo>
                      <a:lnTo>
                        <a:pt x="0" y="23"/>
                      </a:lnTo>
                      <a:lnTo>
                        <a:pt x="17" y="53"/>
                      </a:lnTo>
                      <a:lnTo>
                        <a:pt x="99" y="53"/>
                      </a:lnTo>
                      <a:lnTo>
                        <a:pt x="64" y="42"/>
                      </a:lnTo>
                      <a:lnTo>
                        <a:pt x="128" y="1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273" name="Freeform 85"/>
                <p:cNvSpPr>
                  <a:spLocks/>
                </p:cNvSpPr>
                <p:nvPr/>
              </p:nvSpPr>
              <p:spPr bwMode="auto">
                <a:xfrm>
                  <a:off x="2900" y="2230"/>
                  <a:ext cx="128" cy="51"/>
                </a:xfrm>
                <a:custGeom>
                  <a:avLst/>
                  <a:gdLst>
                    <a:gd name="T0" fmla="*/ 0 w 128"/>
                    <a:gd name="T1" fmla="*/ 12 h 51"/>
                    <a:gd name="T2" fmla="*/ 29 w 128"/>
                    <a:gd name="T3" fmla="*/ 0 h 51"/>
                    <a:gd name="T4" fmla="*/ 97 w 128"/>
                    <a:gd name="T5" fmla="*/ 31 h 51"/>
                    <a:gd name="T6" fmla="*/ 128 w 128"/>
                    <a:gd name="T7" fmla="*/ 23 h 51"/>
                    <a:gd name="T8" fmla="*/ 111 w 128"/>
                    <a:gd name="T9" fmla="*/ 51 h 51"/>
                    <a:gd name="T10" fmla="*/ 31 w 128"/>
                    <a:gd name="T11" fmla="*/ 51 h 51"/>
                    <a:gd name="T12" fmla="*/ 64 w 128"/>
                    <a:gd name="T13" fmla="*/ 42 h 51"/>
                    <a:gd name="T14" fmla="*/ 0 w 128"/>
                    <a:gd name="T15" fmla="*/ 12 h 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8" h="51">
                      <a:moveTo>
                        <a:pt x="0" y="12"/>
                      </a:moveTo>
                      <a:lnTo>
                        <a:pt x="29" y="0"/>
                      </a:lnTo>
                      <a:lnTo>
                        <a:pt x="97" y="31"/>
                      </a:lnTo>
                      <a:lnTo>
                        <a:pt x="128" y="23"/>
                      </a:lnTo>
                      <a:lnTo>
                        <a:pt x="111" y="51"/>
                      </a:lnTo>
                      <a:lnTo>
                        <a:pt x="31" y="51"/>
                      </a:lnTo>
                      <a:lnTo>
                        <a:pt x="64" y="42"/>
                      </a:lnTo>
                      <a:lnTo>
                        <a:pt x="0" y="1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274" name="Freeform 86"/>
                <p:cNvSpPr>
                  <a:spLocks/>
                </p:cNvSpPr>
                <p:nvPr/>
              </p:nvSpPr>
              <p:spPr bwMode="auto">
                <a:xfrm>
                  <a:off x="2900" y="2230"/>
                  <a:ext cx="128" cy="51"/>
                </a:xfrm>
                <a:custGeom>
                  <a:avLst/>
                  <a:gdLst>
                    <a:gd name="T0" fmla="*/ 0 w 128"/>
                    <a:gd name="T1" fmla="*/ 12 h 51"/>
                    <a:gd name="T2" fmla="*/ 29 w 128"/>
                    <a:gd name="T3" fmla="*/ 0 h 51"/>
                    <a:gd name="T4" fmla="*/ 97 w 128"/>
                    <a:gd name="T5" fmla="*/ 31 h 51"/>
                    <a:gd name="T6" fmla="*/ 128 w 128"/>
                    <a:gd name="T7" fmla="*/ 23 h 51"/>
                    <a:gd name="T8" fmla="*/ 111 w 128"/>
                    <a:gd name="T9" fmla="*/ 51 h 51"/>
                    <a:gd name="T10" fmla="*/ 31 w 128"/>
                    <a:gd name="T11" fmla="*/ 51 h 51"/>
                    <a:gd name="T12" fmla="*/ 64 w 128"/>
                    <a:gd name="T13" fmla="*/ 42 h 51"/>
                    <a:gd name="T14" fmla="*/ 0 w 128"/>
                    <a:gd name="T15" fmla="*/ 12 h 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8" h="51">
                      <a:moveTo>
                        <a:pt x="0" y="12"/>
                      </a:moveTo>
                      <a:lnTo>
                        <a:pt x="29" y="0"/>
                      </a:lnTo>
                      <a:lnTo>
                        <a:pt x="97" y="31"/>
                      </a:lnTo>
                      <a:lnTo>
                        <a:pt x="128" y="23"/>
                      </a:lnTo>
                      <a:lnTo>
                        <a:pt x="111" y="51"/>
                      </a:lnTo>
                      <a:lnTo>
                        <a:pt x="31" y="51"/>
                      </a:lnTo>
                      <a:lnTo>
                        <a:pt x="64" y="42"/>
                      </a:lnTo>
                      <a:lnTo>
                        <a:pt x="0" y="1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275" name="Freeform 87"/>
                <p:cNvSpPr>
                  <a:spLocks/>
                </p:cNvSpPr>
                <p:nvPr/>
              </p:nvSpPr>
              <p:spPr bwMode="auto">
                <a:xfrm>
                  <a:off x="3028" y="2298"/>
                  <a:ext cx="127" cy="50"/>
                </a:xfrm>
                <a:custGeom>
                  <a:avLst/>
                  <a:gdLst>
                    <a:gd name="T0" fmla="*/ 127 w 127"/>
                    <a:gd name="T1" fmla="*/ 39 h 50"/>
                    <a:gd name="T2" fmla="*/ 99 w 127"/>
                    <a:gd name="T3" fmla="*/ 50 h 50"/>
                    <a:gd name="T4" fmla="*/ 33 w 127"/>
                    <a:gd name="T5" fmla="*/ 17 h 50"/>
                    <a:gd name="T6" fmla="*/ 0 w 127"/>
                    <a:gd name="T7" fmla="*/ 28 h 50"/>
                    <a:gd name="T8" fmla="*/ 16 w 127"/>
                    <a:gd name="T9" fmla="*/ 0 h 50"/>
                    <a:gd name="T10" fmla="*/ 99 w 127"/>
                    <a:gd name="T11" fmla="*/ 0 h 50"/>
                    <a:gd name="T12" fmla="*/ 63 w 127"/>
                    <a:gd name="T13" fmla="*/ 8 h 50"/>
                    <a:gd name="T14" fmla="*/ 127 w 127"/>
                    <a:gd name="T15" fmla="*/ 39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7" h="50">
                      <a:moveTo>
                        <a:pt x="127" y="39"/>
                      </a:moveTo>
                      <a:lnTo>
                        <a:pt x="99" y="50"/>
                      </a:lnTo>
                      <a:lnTo>
                        <a:pt x="33" y="17"/>
                      </a:lnTo>
                      <a:lnTo>
                        <a:pt x="0" y="28"/>
                      </a:lnTo>
                      <a:lnTo>
                        <a:pt x="16" y="0"/>
                      </a:lnTo>
                      <a:lnTo>
                        <a:pt x="99" y="0"/>
                      </a:lnTo>
                      <a:lnTo>
                        <a:pt x="63" y="8"/>
                      </a:lnTo>
                      <a:lnTo>
                        <a:pt x="127" y="3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276" name="Freeform 88"/>
                <p:cNvSpPr>
                  <a:spLocks/>
                </p:cNvSpPr>
                <p:nvPr/>
              </p:nvSpPr>
              <p:spPr bwMode="auto">
                <a:xfrm>
                  <a:off x="3028" y="2298"/>
                  <a:ext cx="127" cy="50"/>
                </a:xfrm>
                <a:custGeom>
                  <a:avLst/>
                  <a:gdLst>
                    <a:gd name="T0" fmla="*/ 127 w 127"/>
                    <a:gd name="T1" fmla="*/ 39 h 50"/>
                    <a:gd name="T2" fmla="*/ 99 w 127"/>
                    <a:gd name="T3" fmla="*/ 50 h 50"/>
                    <a:gd name="T4" fmla="*/ 33 w 127"/>
                    <a:gd name="T5" fmla="*/ 17 h 50"/>
                    <a:gd name="T6" fmla="*/ 0 w 127"/>
                    <a:gd name="T7" fmla="*/ 28 h 50"/>
                    <a:gd name="T8" fmla="*/ 16 w 127"/>
                    <a:gd name="T9" fmla="*/ 0 h 50"/>
                    <a:gd name="T10" fmla="*/ 99 w 127"/>
                    <a:gd name="T11" fmla="*/ 0 h 50"/>
                    <a:gd name="T12" fmla="*/ 63 w 127"/>
                    <a:gd name="T13" fmla="*/ 8 h 50"/>
                    <a:gd name="T14" fmla="*/ 127 w 127"/>
                    <a:gd name="T15" fmla="*/ 39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7" h="50">
                      <a:moveTo>
                        <a:pt x="127" y="39"/>
                      </a:moveTo>
                      <a:lnTo>
                        <a:pt x="99" y="50"/>
                      </a:lnTo>
                      <a:lnTo>
                        <a:pt x="33" y="17"/>
                      </a:lnTo>
                      <a:lnTo>
                        <a:pt x="0" y="28"/>
                      </a:lnTo>
                      <a:lnTo>
                        <a:pt x="16" y="0"/>
                      </a:lnTo>
                      <a:lnTo>
                        <a:pt x="99" y="0"/>
                      </a:lnTo>
                      <a:lnTo>
                        <a:pt x="63" y="8"/>
                      </a:lnTo>
                      <a:lnTo>
                        <a:pt x="127" y="3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</p:grpSp>
        </p:grpSp>
        <p:sp>
          <p:nvSpPr>
            <p:cNvPr id="265" name="Line 89"/>
            <p:cNvSpPr>
              <a:spLocks noChangeShapeType="1"/>
            </p:cNvSpPr>
            <p:nvPr/>
          </p:nvSpPr>
          <p:spPr bwMode="auto">
            <a:xfrm>
              <a:off x="2832" y="2287"/>
              <a:ext cx="1" cy="112"/>
            </a:xfrm>
            <a:prstGeom prst="line">
              <a:avLst/>
            </a:prstGeom>
            <a:noFill/>
            <a:ln w="3175">
              <a:solidFill>
                <a:srgbClr val="AAE6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66" name="Line 90"/>
            <p:cNvSpPr>
              <a:spLocks noChangeShapeType="1"/>
            </p:cNvSpPr>
            <p:nvPr/>
          </p:nvSpPr>
          <p:spPr bwMode="auto">
            <a:xfrm>
              <a:off x="3219" y="2287"/>
              <a:ext cx="1" cy="112"/>
            </a:xfrm>
            <a:prstGeom prst="line">
              <a:avLst/>
            </a:prstGeom>
            <a:noFill/>
            <a:ln w="3175">
              <a:solidFill>
                <a:srgbClr val="AAE6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285" name="Line 91"/>
          <p:cNvSpPr>
            <a:spLocks noChangeShapeType="1"/>
          </p:cNvSpPr>
          <p:nvPr/>
        </p:nvSpPr>
        <p:spPr bwMode="auto">
          <a:xfrm>
            <a:off x="3124200" y="3360738"/>
            <a:ext cx="623888" cy="508000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2075" tIns="46038" rIns="92075" bIns="46038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grpSp>
        <p:nvGrpSpPr>
          <p:cNvPr id="286" name="Group 92"/>
          <p:cNvGrpSpPr>
            <a:grpSpLocks/>
          </p:cNvGrpSpPr>
          <p:nvPr/>
        </p:nvGrpSpPr>
        <p:grpSpPr bwMode="auto">
          <a:xfrm>
            <a:off x="571500" y="4032250"/>
            <a:ext cx="909638" cy="554038"/>
            <a:chOff x="1967" y="3066"/>
            <a:chExt cx="766" cy="665"/>
          </a:xfrm>
        </p:grpSpPr>
        <p:sp>
          <p:nvSpPr>
            <p:cNvPr id="287" name="Freeform 93"/>
            <p:cNvSpPr>
              <a:spLocks/>
            </p:cNvSpPr>
            <p:nvPr/>
          </p:nvSpPr>
          <p:spPr bwMode="auto">
            <a:xfrm>
              <a:off x="1967" y="3066"/>
              <a:ext cx="766" cy="665"/>
            </a:xfrm>
            <a:custGeom>
              <a:avLst/>
              <a:gdLst>
                <a:gd name="T0" fmla="*/ 42 w 766"/>
                <a:gd name="T1" fmla="*/ 231 h 665"/>
                <a:gd name="T2" fmla="*/ 12 w 766"/>
                <a:gd name="T3" fmla="*/ 264 h 665"/>
                <a:gd name="T4" fmla="*/ 0 w 766"/>
                <a:gd name="T5" fmla="*/ 312 h 665"/>
                <a:gd name="T6" fmla="*/ 6 w 766"/>
                <a:gd name="T7" fmla="*/ 347 h 665"/>
                <a:gd name="T8" fmla="*/ 22 w 766"/>
                <a:gd name="T9" fmla="*/ 377 h 665"/>
                <a:gd name="T10" fmla="*/ 38 w 766"/>
                <a:gd name="T11" fmla="*/ 390 h 665"/>
                <a:gd name="T12" fmla="*/ 18 w 766"/>
                <a:gd name="T13" fmla="*/ 435 h 665"/>
                <a:gd name="T14" fmla="*/ 23 w 766"/>
                <a:gd name="T15" fmla="*/ 488 h 665"/>
                <a:gd name="T16" fmla="*/ 51 w 766"/>
                <a:gd name="T17" fmla="*/ 528 h 665"/>
                <a:gd name="T18" fmla="*/ 94 w 766"/>
                <a:gd name="T19" fmla="*/ 543 h 665"/>
                <a:gd name="T20" fmla="*/ 113 w 766"/>
                <a:gd name="T21" fmla="*/ 561 h 665"/>
                <a:gd name="T22" fmla="*/ 153 w 766"/>
                <a:gd name="T23" fmla="*/ 603 h 665"/>
                <a:gd name="T24" fmla="*/ 204 w 766"/>
                <a:gd name="T25" fmla="*/ 624 h 665"/>
                <a:gd name="T26" fmla="*/ 258 w 766"/>
                <a:gd name="T27" fmla="*/ 619 h 665"/>
                <a:gd name="T28" fmla="*/ 292 w 766"/>
                <a:gd name="T29" fmla="*/ 602 h 665"/>
                <a:gd name="T30" fmla="*/ 322 w 766"/>
                <a:gd name="T31" fmla="*/ 639 h 665"/>
                <a:gd name="T32" fmla="*/ 362 w 766"/>
                <a:gd name="T33" fmla="*/ 661 h 665"/>
                <a:gd name="T34" fmla="*/ 411 w 766"/>
                <a:gd name="T35" fmla="*/ 663 h 665"/>
                <a:gd name="T36" fmla="*/ 463 w 766"/>
                <a:gd name="T37" fmla="*/ 637 h 665"/>
                <a:gd name="T38" fmla="*/ 499 w 766"/>
                <a:gd name="T39" fmla="*/ 586 h 665"/>
                <a:gd name="T40" fmla="*/ 519 w 766"/>
                <a:gd name="T41" fmla="*/ 573 h 665"/>
                <a:gd name="T42" fmla="*/ 560 w 766"/>
                <a:gd name="T43" fmla="*/ 583 h 665"/>
                <a:gd name="T44" fmla="*/ 591 w 766"/>
                <a:gd name="T45" fmla="*/ 578 h 665"/>
                <a:gd name="T46" fmla="*/ 618 w 766"/>
                <a:gd name="T47" fmla="*/ 563 h 665"/>
                <a:gd name="T48" fmla="*/ 655 w 766"/>
                <a:gd name="T49" fmla="*/ 510 h 665"/>
                <a:gd name="T50" fmla="*/ 663 w 766"/>
                <a:gd name="T51" fmla="*/ 463 h 665"/>
                <a:gd name="T52" fmla="*/ 684 w 766"/>
                <a:gd name="T53" fmla="*/ 457 h 665"/>
                <a:gd name="T54" fmla="*/ 722 w 766"/>
                <a:gd name="T55" fmla="*/ 433 h 665"/>
                <a:gd name="T56" fmla="*/ 758 w 766"/>
                <a:gd name="T57" fmla="*/ 373 h 665"/>
                <a:gd name="T58" fmla="*/ 766 w 766"/>
                <a:gd name="T59" fmla="*/ 322 h 665"/>
                <a:gd name="T60" fmla="*/ 752 w 766"/>
                <a:gd name="T61" fmla="*/ 256 h 665"/>
                <a:gd name="T62" fmla="*/ 744 w 766"/>
                <a:gd name="T63" fmla="*/ 225 h 665"/>
                <a:gd name="T64" fmla="*/ 747 w 766"/>
                <a:gd name="T65" fmla="*/ 173 h 665"/>
                <a:gd name="T66" fmla="*/ 729 w 766"/>
                <a:gd name="T67" fmla="*/ 124 h 665"/>
                <a:gd name="T68" fmla="*/ 694 w 766"/>
                <a:gd name="T69" fmla="*/ 90 h 665"/>
                <a:gd name="T70" fmla="*/ 675 w 766"/>
                <a:gd name="T71" fmla="*/ 66 h 665"/>
                <a:gd name="T72" fmla="*/ 650 w 766"/>
                <a:gd name="T73" fmla="*/ 24 h 665"/>
                <a:gd name="T74" fmla="*/ 609 w 766"/>
                <a:gd name="T75" fmla="*/ 2 h 665"/>
                <a:gd name="T76" fmla="*/ 576 w 766"/>
                <a:gd name="T77" fmla="*/ 2 h 665"/>
                <a:gd name="T78" fmla="*/ 550 w 766"/>
                <a:gd name="T79" fmla="*/ 15 h 665"/>
                <a:gd name="T80" fmla="*/ 529 w 766"/>
                <a:gd name="T81" fmla="*/ 36 h 665"/>
                <a:gd name="T82" fmla="*/ 516 w 766"/>
                <a:gd name="T83" fmla="*/ 21 h 665"/>
                <a:gd name="T84" fmla="*/ 493 w 766"/>
                <a:gd name="T85" fmla="*/ 5 h 665"/>
                <a:gd name="T86" fmla="*/ 467 w 766"/>
                <a:gd name="T87" fmla="*/ 0 h 665"/>
                <a:gd name="T88" fmla="*/ 436 w 766"/>
                <a:gd name="T89" fmla="*/ 8 h 665"/>
                <a:gd name="T90" fmla="*/ 410 w 766"/>
                <a:gd name="T91" fmla="*/ 30 h 665"/>
                <a:gd name="T92" fmla="*/ 398 w 766"/>
                <a:gd name="T93" fmla="*/ 52 h 665"/>
                <a:gd name="T94" fmla="*/ 359 w 766"/>
                <a:gd name="T95" fmla="*/ 25 h 665"/>
                <a:gd name="T96" fmla="*/ 332 w 766"/>
                <a:gd name="T97" fmla="*/ 20 h 665"/>
                <a:gd name="T98" fmla="*/ 295 w 766"/>
                <a:gd name="T99" fmla="*/ 29 h 665"/>
                <a:gd name="T100" fmla="*/ 263 w 766"/>
                <a:gd name="T101" fmla="*/ 55 h 665"/>
                <a:gd name="T102" fmla="*/ 248 w 766"/>
                <a:gd name="T103" fmla="*/ 80 h 665"/>
                <a:gd name="T104" fmla="*/ 204 w 766"/>
                <a:gd name="T105" fmla="*/ 62 h 665"/>
                <a:gd name="T106" fmla="*/ 164 w 766"/>
                <a:gd name="T107" fmla="*/ 64 h 665"/>
                <a:gd name="T108" fmla="*/ 131 w 766"/>
                <a:gd name="T109" fmla="*/ 78 h 665"/>
                <a:gd name="T110" fmla="*/ 103 w 766"/>
                <a:gd name="T111" fmla="*/ 102 h 665"/>
                <a:gd name="T112" fmla="*/ 77 w 766"/>
                <a:gd name="T113" fmla="*/ 147 h 665"/>
                <a:gd name="T114" fmla="*/ 69 w 766"/>
                <a:gd name="T115" fmla="*/ 188 h 665"/>
                <a:gd name="T116" fmla="*/ 69 w 766"/>
                <a:gd name="T117" fmla="*/ 221 h 6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766" h="665">
                  <a:moveTo>
                    <a:pt x="69" y="221"/>
                  </a:moveTo>
                  <a:lnTo>
                    <a:pt x="55" y="224"/>
                  </a:lnTo>
                  <a:lnTo>
                    <a:pt x="42" y="231"/>
                  </a:lnTo>
                  <a:lnTo>
                    <a:pt x="30" y="240"/>
                  </a:lnTo>
                  <a:lnTo>
                    <a:pt x="20" y="251"/>
                  </a:lnTo>
                  <a:lnTo>
                    <a:pt x="12" y="264"/>
                  </a:lnTo>
                  <a:lnTo>
                    <a:pt x="5" y="279"/>
                  </a:lnTo>
                  <a:lnTo>
                    <a:pt x="1" y="295"/>
                  </a:lnTo>
                  <a:lnTo>
                    <a:pt x="0" y="312"/>
                  </a:lnTo>
                  <a:lnTo>
                    <a:pt x="1" y="324"/>
                  </a:lnTo>
                  <a:lnTo>
                    <a:pt x="3" y="336"/>
                  </a:lnTo>
                  <a:lnTo>
                    <a:pt x="6" y="347"/>
                  </a:lnTo>
                  <a:lnTo>
                    <a:pt x="10" y="358"/>
                  </a:lnTo>
                  <a:lnTo>
                    <a:pt x="16" y="368"/>
                  </a:lnTo>
                  <a:lnTo>
                    <a:pt x="22" y="377"/>
                  </a:lnTo>
                  <a:lnTo>
                    <a:pt x="30" y="384"/>
                  </a:lnTo>
                  <a:lnTo>
                    <a:pt x="38" y="391"/>
                  </a:lnTo>
                  <a:lnTo>
                    <a:pt x="38" y="390"/>
                  </a:lnTo>
                  <a:lnTo>
                    <a:pt x="29" y="404"/>
                  </a:lnTo>
                  <a:lnTo>
                    <a:pt x="22" y="419"/>
                  </a:lnTo>
                  <a:lnTo>
                    <a:pt x="18" y="435"/>
                  </a:lnTo>
                  <a:lnTo>
                    <a:pt x="17" y="452"/>
                  </a:lnTo>
                  <a:lnTo>
                    <a:pt x="19" y="471"/>
                  </a:lnTo>
                  <a:lnTo>
                    <a:pt x="23" y="488"/>
                  </a:lnTo>
                  <a:lnTo>
                    <a:pt x="30" y="503"/>
                  </a:lnTo>
                  <a:lnTo>
                    <a:pt x="39" y="517"/>
                  </a:lnTo>
                  <a:lnTo>
                    <a:pt x="51" y="528"/>
                  </a:lnTo>
                  <a:lnTo>
                    <a:pt x="64" y="536"/>
                  </a:lnTo>
                  <a:lnTo>
                    <a:pt x="78" y="541"/>
                  </a:lnTo>
                  <a:lnTo>
                    <a:pt x="94" y="543"/>
                  </a:lnTo>
                  <a:lnTo>
                    <a:pt x="103" y="543"/>
                  </a:lnTo>
                  <a:lnTo>
                    <a:pt x="103" y="543"/>
                  </a:lnTo>
                  <a:lnTo>
                    <a:pt x="113" y="561"/>
                  </a:lnTo>
                  <a:lnTo>
                    <a:pt x="125" y="577"/>
                  </a:lnTo>
                  <a:lnTo>
                    <a:pt x="138" y="591"/>
                  </a:lnTo>
                  <a:lnTo>
                    <a:pt x="153" y="603"/>
                  </a:lnTo>
                  <a:lnTo>
                    <a:pt x="169" y="613"/>
                  </a:lnTo>
                  <a:lnTo>
                    <a:pt x="186" y="619"/>
                  </a:lnTo>
                  <a:lnTo>
                    <a:pt x="204" y="624"/>
                  </a:lnTo>
                  <a:lnTo>
                    <a:pt x="222" y="625"/>
                  </a:lnTo>
                  <a:lnTo>
                    <a:pt x="240" y="624"/>
                  </a:lnTo>
                  <a:lnTo>
                    <a:pt x="258" y="619"/>
                  </a:lnTo>
                  <a:lnTo>
                    <a:pt x="276" y="612"/>
                  </a:lnTo>
                  <a:lnTo>
                    <a:pt x="292" y="602"/>
                  </a:lnTo>
                  <a:lnTo>
                    <a:pt x="292" y="602"/>
                  </a:lnTo>
                  <a:lnTo>
                    <a:pt x="301" y="616"/>
                  </a:lnTo>
                  <a:lnTo>
                    <a:pt x="311" y="628"/>
                  </a:lnTo>
                  <a:lnTo>
                    <a:pt x="322" y="639"/>
                  </a:lnTo>
                  <a:lnTo>
                    <a:pt x="335" y="648"/>
                  </a:lnTo>
                  <a:lnTo>
                    <a:pt x="348" y="655"/>
                  </a:lnTo>
                  <a:lnTo>
                    <a:pt x="362" y="661"/>
                  </a:lnTo>
                  <a:lnTo>
                    <a:pt x="376" y="664"/>
                  </a:lnTo>
                  <a:lnTo>
                    <a:pt x="391" y="665"/>
                  </a:lnTo>
                  <a:lnTo>
                    <a:pt x="411" y="663"/>
                  </a:lnTo>
                  <a:lnTo>
                    <a:pt x="429" y="658"/>
                  </a:lnTo>
                  <a:lnTo>
                    <a:pt x="447" y="649"/>
                  </a:lnTo>
                  <a:lnTo>
                    <a:pt x="463" y="637"/>
                  </a:lnTo>
                  <a:lnTo>
                    <a:pt x="477" y="622"/>
                  </a:lnTo>
                  <a:lnTo>
                    <a:pt x="489" y="605"/>
                  </a:lnTo>
                  <a:lnTo>
                    <a:pt x="499" y="586"/>
                  </a:lnTo>
                  <a:lnTo>
                    <a:pt x="506" y="564"/>
                  </a:lnTo>
                  <a:lnTo>
                    <a:pt x="506" y="565"/>
                  </a:lnTo>
                  <a:lnTo>
                    <a:pt x="519" y="573"/>
                  </a:lnTo>
                  <a:lnTo>
                    <a:pt x="532" y="579"/>
                  </a:lnTo>
                  <a:lnTo>
                    <a:pt x="546" y="582"/>
                  </a:lnTo>
                  <a:lnTo>
                    <a:pt x="560" y="583"/>
                  </a:lnTo>
                  <a:lnTo>
                    <a:pt x="571" y="582"/>
                  </a:lnTo>
                  <a:lnTo>
                    <a:pt x="581" y="581"/>
                  </a:lnTo>
                  <a:lnTo>
                    <a:pt x="591" y="578"/>
                  </a:lnTo>
                  <a:lnTo>
                    <a:pt x="600" y="574"/>
                  </a:lnTo>
                  <a:lnTo>
                    <a:pt x="609" y="569"/>
                  </a:lnTo>
                  <a:lnTo>
                    <a:pt x="618" y="563"/>
                  </a:lnTo>
                  <a:lnTo>
                    <a:pt x="633" y="548"/>
                  </a:lnTo>
                  <a:lnTo>
                    <a:pt x="645" y="530"/>
                  </a:lnTo>
                  <a:lnTo>
                    <a:pt x="655" y="510"/>
                  </a:lnTo>
                  <a:lnTo>
                    <a:pt x="661" y="487"/>
                  </a:lnTo>
                  <a:lnTo>
                    <a:pt x="663" y="475"/>
                  </a:lnTo>
                  <a:lnTo>
                    <a:pt x="663" y="463"/>
                  </a:lnTo>
                  <a:lnTo>
                    <a:pt x="663" y="463"/>
                  </a:lnTo>
                  <a:lnTo>
                    <a:pt x="674" y="461"/>
                  </a:lnTo>
                  <a:lnTo>
                    <a:pt x="684" y="457"/>
                  </a:lnTo>
                  <a:lnTo>
                    <a:pt x="694" y="452"/>
                  </a:lnTo>
                  <a:lnTo>
                    <a:pt x="704" y="447"/>
                  </a:lnTo>
                  <a:lnTo>
                    <a:pt x="722" y="433"/>
                  </a:lnTo>
                  <a:lnTo>
                    <a:pt x="737" y="415"/>
                  </a:lnTo>
                  <a:lnTo>
                    <a:pt x="749" y="395"/>
                  </a:lnTo>
                  <a:lnTo>
                    <a:pt x="758" y="373"/>
                  </a:lnTo>
                  <a:lnTo>
                    <a:pt x="764" y="348"/>
                  </a:lnTo>
                  <a:lnTo>
                    <a:pt x="766" y="335"/>
                  </a:lnTo>
                  <a:lnTo>
                    <a:pt x="766" y="322"/>
                  </a:lnTo>
                  <a:lnTo>
                    <a:pt x="764" y="299"/>
                  </a:lnTo>
                  <a:lnTo>
                    <a:pt x="760" y="277"/>
                  </a:lnTo>
                  <a:lnTo>
                    <a:pt x="752" y="256"/>
                  </a:lnTo>
                  <a:lnTo>
                    <a:pt x="741" y="236"/>
                  </a:lnTo>
                  <a:lnTo>
                    <a:pt x="741" y="236"/>
                  </a:lnTo>
                  <a:lnTo>
                    <a:pt x="744" y="225"/>
                  </a:lnTo>
                  <a:lnTo>
                    <a:pt x="746" y="214"/>
                  </a:lnTo>
                  <a:lnTo>
                    <a:pt x="748" y="192"/>
                  </a:lnTo>
                  <a:lnTo>
                    <a:pt x="747" y="173"/>
                  </a:lnTo>
                  <a:lnTo>
                    <a:pt x="743" y="155"/>
                  </a:lnTo>
                  <a:lnTo>
                    <a:pt x="737" y="139"/>
                  </a:lnTo>
                  <a:lnTo>
                    <a:pt x="729" y="124"/>
                  </a:lnTo>
                  <a:lnTo>
                    <a:pt x="719" y="110"/>
                  </a:lnTo>
                  <a:lnTo>
                    <a:pt x="707" y="99"/>
                  </a:lnTo>
                  <a:lnTo>
                    <a:pt x="694" y="90"/>
                  </a:lnTo>
                  <a:lnTo>
                    <a:pt x="679" y="84"/>
                  </a:lnTo>
                  <a:lnTo>
                    <a:pt x="679" y="83"/>
                  </a:lnTo>
                  <a:lnTo>
                    <a:pt x="675" y="66"/>
                  </a:lnTo>
                  <a:lnTo>
                    <a:pt x="669" y="50"/>
                  </a:lnTo>
                  <a:lnTo>
                    <a:pt x="660" y="36"/>
                  </a:lnTo>
                  <a:lnTo>
                    <a:pt x="650" y="24"/>
                  </a:lnTo>
                  <a:lnTo>
                    <a:pt x="638" y="14"/>
                  </a:lnTo>
                  <a:lnTo>
                    <a:pt x="624" y="6"/>
                  </a:lnTo>
                  <a:lnTo>
                    <a:pt x="609" y="2"/>
                  </a:lnTo>
                  <a:lnTo>
                    <a:pt x="594" y="0"/>
                  </a:lnTo>
                  <a:lnTo>
                    <a:pt x="585" y="1"/>
                  </a:lnTo>
                  <a:lnTo>
                    <a:pt x="576" y="2"/>
                  </a:lnTo>
                  <a:lnTo>
                    <a:pt x="567" y="5"/>
                  </a:lnTo>
                  <a:lnTo>
                    <a:pt x="558" y="9"/>
                  </a:lnTo>
                  <a:lnTo>
                    <a:pt x="550" y="15"/>
                  </a:lnTo>
                  <a:lnTo>
                    <a:pt x="542" y="21"/>
                  </a:lnTo>
                  <a:lnTo>
                    <a:pt x="535" y="28"/>
                  </a:lnTo>
                  <a:lnTo>
                    <a:pt x="529" y="36"/>
                  </a:lnTo>
                  <a:lnTo>
                    <a:pt x="529" y="36"/>
                  </a:lnTo>
                  <a:lnTo>
                    <a:pt x="523" y="28"/>
                  </a:lnTo>
                  <a:lnTo>
                    <a:pt x="516" y="21"/>
                  </a:lnTo>
                  <a:lnTo>
                    <a:pt x="509" y="15"/>
                  </a:lnTo>
                  <a:lnTo>
                    <a:pt x="501" y="9"/>
                  </a:lnTo>
                  <a:lnTo>
                    <a:pt x="493" y="5"/>
                  </a:lnTo>
                  <a:lnTo>
                    <a:pt x="485" y="2"/>
                  </a:lnTo>
                  <a:lnTo>
                    <a:pt x="476" y="1"/>
                  </a:lnTo>
                  <a:lnTo>
                    <a:pt x="467" y="0"/>
                  </a:lnTo>
                  <a:lnTo>
                    <a:pt x="456" y="1"/>
                  </a:lnTo>
                  <a:lnTo>
                    <a:pt x="446" y="4"/>
                  </a:lnTo>
                  <a:lnTo>
                    <a:pt x="436" y="8"/>
                  </a:lnTo>
                  <a:lnTo>
                    <a:pt x="427" y="14"/>
                  </a:lnTo>
                  <a:lnTo>
                    <a:pt x="418" y="21"/>
                  </a:lnTo>
                  <a:lnTo>
                    <a:pt x="410" y="30"/>
                  </a:lnTo>
                  <a:lnTo>
                    <a:pt x="404" y="40"/>
                  </a:lnTo>
                  <a:lnTo>
                    <a:pt x="398" y="51"/>
                  </a:lnTo>
                  <a:lnTo>
                    <a:pt x="398" y="52"/>
                  </a:lnTo>
                  <a:lnTo>
                    <a:pt x="384" y="39"/>
                  </a:lnTo>
                  <a:lnTo>
                    <a:pt x="368" y="29"/>
                  </a:lnTo>
                  <a:lnTo>
                    <a:pt x="359" y="25"/>
                  </a:lnTo>
                  <a:lnTo>
                    <a:pt x="351" y="22"/>
                  </a:lnTo>
                  <a:lnTo>
                    <a:pt x="341" y="21"/>
                  </a:lnTo>
                  <a:lnTo>
                    <a:pt x="332" y="20"/>
                  </a:lnTo>
                  <a:lnTo>
                    <a:pt x="319" y="21"/>
                  </a:lnTo>
                  <a:lnTo>
                    <a:pt x="307" y="24"/>
                  </a:lnTo>
                  <a:lnTo>
                    <a:pt x="295" y="29"/>
                  </a:lnTo>
                  <a:lnTo>
                    <a:pt x="283" y="36"/>
                  </a:lnTo>
                  <a:lnTo>
                    <a:pt x="273" y="45"/>
                  </a:lnTo>
                  <a:lnTo>
                    <a:pt x="263" y="55"/>
                  </a:lnTo>
                  <a:lnTo>
                    <a:pt x="255" y="66"/>
                  </a:lnTo>
                  <a:lnTo>
                    <a:pt x="248" y="79"/>
                  </a:lnTo>
                  <a:lnTo>
                    <a:pt x="248" y="80"/>
                  </a:lnTo>
                  <a:lnTo>
                    <a:pt x="234" y="72"/>
                  </a:lnTo>
                  <a:lnTo>
                    <a:pt x="219" y="66"/>
                  </a:lnTo>
                  <a:lnTo>
                    <a:pt x="204" y="62"/>
                  </a:lnTo>
                  <a:lnTo>
                    <a:pt x="188" y="61"/>
                  </a:lnTo>
                  <a:lnTo>
                    <a:pt x="176" y="62"/>
                  </a:lnTo>
                  <a:lnTo>
                    <a:pt x="164" y="64"/>
                  </a:lnTo>
                  <a:lnTo>
                    <a:pt x="152" y="67"/>
                  </a:lnTo>
                  <a:lnTo>
                    <a:pt x="141" y="72"/>
                  </a:lnTo>
                  <a:lnTo>
                    <a:pt x="131" y="78"/>
                  </a:lnTo>
                  <a:lnTo>
                    <a:pt x="121" y="85"/>
                  </a:lnTo>
                  <a:lnTo>
                    <a:pt x="111" y="93"/>
                  </a:lnTo>
                  <a:lnTo>
                    <a:pt x="103" y="102"/>
                  </a:lnTo>
                  <a:lnTo>
                    <a:pt x="88" y="123"/>
                  </a:lnTo>
                  <a:lnTo>
                    <a:pt x="82" y="135"/>
                  </a:lnTo>
                  <a:lnTo>
                    <a:pt x="77" y="147"/>
                  </a:lnTo>
                  <a:lnTo>
                    <a:pt x="73" y="160"/>
                  </a:lnTo>
                  <a:lnTo>
                    <a:pt x="70" y="174"/>
                  </a:lnTo>
                  <a:lnTo>
                    <a:pt x="69" y="188"/>
                  </a:lnTo>
                  <a:lnTo>
                    <a:pt x="68" y="202"/>
                  </a:lnTo>
                  <a:lnTo>
                    <a:pt x="68" y="212"/>
                  </a:lnTo>
                  <a:lnTo>
                    <a:pt x="69" y="221"/>
                  </a:lnTo>
                  <a:close/>
                </a:path>
              </a:pathLst>
            </a:custGeom>
            <a:solidFill>
              <a:srgbClr val="CCFFCC"/>
            </a:solidFill>
            <a:ln w="9525">
              <a:solidFill>
                <a:srgbClr val="000000"/>
              </a:solidFill>
              <a:prstDash val="solid"/>
              <a:round/>
              <a:headEnd/>
              <a:tailEnd/>
            </a:ln>
            <a:effectLst>
              <a:outerShdw blurRad="63500" dist="35921" dir="2700000" algn="ctr" rotWithShape="0">
                <a:srgbClr val="000000">
                  <a:alpha val="74998"/>
                </a:srgbClr>
              </a:outerShdw>
            </a:effec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88" name="Freeform 94"/>
            <p:cNvSpPr>
              <a:spLocks/>
            </p:cNvSpPr>
            <p:nvPr/>
          </p:nvSpPr>
          <p:spPr bwMode="auto">
            <a:xfrm>
              <a:off x="2005" y="3457"/>
              <a:ext cx="45" cy="13"/>
            </a:xfrm>
            <a:custGeom>
              <a:avLst/>
              <a:gdLst>
                <a:gd name="T0" fmla="*/ 0 w 45"/>
                <a:gd name="T1" fmla="*/ 0 h 13"/>
                <a:gd name="T2" fmla="*/ 9 w 45"/>
                <a:gd name="T3" fmla="*/ 5 h 13"/>
                <a:gd name="T4" fmla="*/ 19 w 45"/>
                <a:gd name="T5" fmla="*/ 10 h 13"/>
                <a:gd name="T6" fmla="*/ 29 w 45"/>
                <a:gd name="T7" fmla="*/ 12 h 13"/>
                <a:gd name="T8" fmla="*/ 39 w 45"/>
                <a:gd name="T9" fmla="*/ 13 h 13"/>
                <a:gd name="T10" fmla="*/ 42 w 45"/>
                <a:gd name="T11" fmla="*/ 13 h 13"/>
                <a:gd name="T12" fmla="*/ 45 w 45"/>
                <a:gd name="T13" fmla="*/ 1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5" h="13">
                  <a:moveTo>
                    <a:pt x="0" y="0"/>
                  </a:moveTo>
                  <a:lnTo>
                    <a:pt x="9" y="5"/>
                  </a:lnTo>
                  <a:lnTo>
                    <a:pt x="19" y="10"/>
                  </a:lnTo>
                  <a:lnTo>
                    <a:pt x="29" y="12"/>
                  </a:lnTo>
                  <a:lnTo>
                    <a:pt x="39" y="13"/>
                  </a:lnTo>
                  <a:lnTo>
                    <a:pt x="42" y="13"/>
                  </a:lnTo>
                  <a:lnTo>
                    <a:pt x="45" y="12"/>
                  </a:lnTo>
                </a:path>
              </a:pathLst>
            </a:custGeom>
            <a:solidFill>
              <a:srgbClr val="CCFFCC"/>
            </a:solidFill>
            <a:ln w="9525">
              <a:solidFill>
                <a:srgbClr val="000000"/>
              </a:solidFill>
              <a:prstDash val="solid"/>
              <a:round/>
              <a:headEnd/>
              <a:tailEnd/>
            </a:ln>
            <a:effectLst>
              <a:outerShdw blurRad="63500" dist="35921" dir="2700000" algn="ctr" rotWithShape="0">
                <a:srgbClr val="000000">
                  <a:alpha val="74998"/>
                </a:srgbClr>
              </a:outerShdw>
            </a:effec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89" name="Freeform 95"/>
            <p:cNvSpPr>
              <a:spLocks/>
            </p:cNvSpPr>
            <p:nvPr/>
          </p:nvSpPr>
          <p:spPr bwMode="auto">
            <a:xfrm>
              <a:off x="2070" y="3603"/>
              <a:ext cx="20" cy="6"/>
            </a:xfrm>
            <a:custGeom>
              <a:avLst/>
              <a:gdLst>
                <a:gd name="T0" fmla="*/ 0 w 20"/>
                <a:gd name="T1" fmla="*/ 6 h 6"/>
                <a:gd name="T2" fmla="*/ 10 w 20"/>
                <a:gd name="T3" fmla="*/ 4 h 6"/>
                <a:gd name="T4" fmla="*/ 20 w 20"/>
                <a:gd name="T5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6">
                  <a:moveTo>
                    <a:pt x="0" y="6"/>
                  </a:moveTo>
                  <a:lnTo>
                    <a:pt x="10" y="4"/>
                  </a:lnTo>
                  <a:lnTo>
                    <a:pt x="20" y="0"/>
                  </a:lnTo>
                </a:path>
              </a:pathLst>
            </a:custGeom>
            <a:solidFill>
              <a:srgbClr val="CCFFCC"/>
            </a:solidFill>
            <a:ln w="9525">
              <a:solidFill>
                <a:srgbClr val="000000"/>
              </a:solidFill>
              <a:prstDash val="solid"/>
              <a:round/>
              <a:headEnd/>
              <a:tailEnd/>
            </a:ln>
            <a:effectLst>
              <a:outerShdw blurRad="63500" dist="35921" dir="2700000" algn="ctr" rotWithShape="0">
                <a:srgbClr val="000000">
                  <a:alpha val="74998"/>
                </a:srgbClr>
              </a:outerShdw>
            </a:effec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90" name="Freeform 96"/>
            <p:cNvSpPr>
              <a:spLocks/>
            </p:cNvSpPr>
            <p:nvPr/>
          </p:nvSpPr>
          <p:spPr bwMode="auto">
            <a:xfrm>
              <a:off x="2247" y="3641"/>
              <a:ext cx="12" cy="27"/>
            </a:xfrm>
            <a:custGeom>
              <a:avLst/>
              <a:gdLst>
                <a:gd name="T0" fmla="*/ 0 w 12"/>
                <a:gd name="T1" fmla="*/ 0 h 27"/>
                <a:gd name="T2" fmla="*/ 5 w 12"/>
                <a:gd name="T3" fmla="*/ 14 h 27"/>
                <a:gd name="T4" fmla="*/ 12 w 12"/>
                <a:gd name="T5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" h="27">
                  <a:moveTo>
                    <a:pt x="0" y="0"/>
                  </a:moveTo>
                  <a:lnTo>
                    <a:pt x="5" y="14"/>
                  </a:lnTo>
                  <a:lnTo>
                    <a:pt x="12" y="27"/>
                  </a:lnTo>
                </a:path>
              </a:pathLst>
            </a:custGeom>
            <a:solidFill>
              <a:srgbClr val="CCFFCC"/>
            </a:solidFill>
            <a:ln w="9525">
              <a:solidFill>
                <a:srgbClr val="000000"/>
              </a:solidFill>
              <a:prstDash val="solid"/>
              <a:round/>
              <a:headEnd/>
              <a:tailEnd/>
            </a:ln>
            <a:effectLst>
              <a:outerShdw blurRad="63500" dist="35921" dir="2700000" algn="ctr" rotWithShape="0">
                <a:srgbClr val="000000">
                  <a:alpha val="74998"/>
                </a:srgbClr>
              </a:outerShdw>
            </a:effec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91" name="Freeform 97"/>
            <p:cNvSpPr>
              <a:spLocks/>
            </p:cNvSpPr>
            <p:nvPr/>
          </p:nvSpPr>
          <p:spPr bwMode="auto">
            <a:xfrm>
              <a:off x="2473" y="3601"/>
              <a:ext cx="5" cy="29"/>
            </a:xfrm>
            <a:custGeom>
              <a:avLst/>
              <a:gdLst>
                <a:gd name="T0" fmla="*/ 0 w 5"/>
                <a:gd name="T1" fmla="*/ 29 h 29"/>
                <a:gd name="T2" fmla="*/ 3 w 5"/>
                <a:gd name="T3" fmla="*/ 15 h 29"/>
                <a:gd name="T4" fmla="*/ 5 w 5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29">
                  <a:moveTo>
                    <a:pt x="0" y="29"/>
                  </a:moveTo>
                  <a:lnTo>
                    <a:pt x="3" y="15"/>
                  </a:lnTo>
                  <a:lnTo>
                    <a:pt x="5" y="0"/>
                  </a:lnTo>
                </a:path>
              </a:pathLst>
            </a:custGeom>
            <a:solidFill>
              <a:srgbClr val="CCFFCC"/>
            </a:solidFill>
            <a:ln w="9525">
              <a:solidFill>
                <a:srgbClr val="000000"/>
              </a:solidFill>
              <a:prstDash val="solid"/>
              <a:round/>
              <a:headEnd/>
              <a:tailEnd/>
            </a:ln>
            <a:effectLst>
              <a:outerShdw blurRad="63500" dist="35921" dir="2700000" algn="ctr" rotWithShape="0">
                <a:srgbClr val="000000">
                  <a:alpha val="74998"/>
                </a:srgbClr>
              </a:outerShdw>
            </a:effec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92" name="Freeform 98"/>
            <p:cNvSpPr>
              <a:spLocks/>
            </p:cNvSpPr>
            <p:nvPr/>
          </p:nvSpPr>
          <p:spPr bwMode="auto">
            <a:xfrm>
              <a:off x="2572" y="3419"/>
              <a:ext cx="58" cy="110"/>
            </a:xfrm>
            <a:custGeom>
              <a:avLst/>
              <a:gdLst>
                <a:gd name="T0" fmla="*/ 58 w 58"/>
                <a:gd name="T1" fmla="*/ 110 h 110"/>
                <a:gd name="T2" fmla="*/ 58 w 58"/>
                <a:gd name="T3" fmla="*/ 110 h 110"/>
                <a:gd name="T4" fmla="*/ 58 w 58"/>
                <a:gd name="T5" fmla="*/ 109 h 110"/>
                <a:gd name="T6" fmla="*/ 57 w 58"/>
                <a:gd name="T7" fmla="*/ 92 h 110"/>
                <a:gd name="T8" fmla="*/ 54 w 58"/>
                <a:gd name="T9" fmla="*/ 76 h 110"/>
                <a:gd name="T10" fmla="*/ 49 w 58"/>
                <a:gd name="T11" fmla="*/ 60 h 110"/>
                <a:gd name="T12" fmla="*/ 43 w 58"/>
                <a:gd name="T13" fmla="*/ 45 h 110"/>
                <a:gd name="T14" fmla="*/ 34 w 58"/>
                <a:gd name="T15" fmla="*/ 32 h 110"/>
                <a:gd name="T16" fmla="*/ 24 w 58"/>
                <a:gd name="T17" fmla="*/ 19 h 110"/>
                <a:gd name="T18" fmla="*/ 13 w 58"/>
                <a:gd name="T19" fmla="*/ 9 h 110"/>
                <a:gd name="T20" fmla="*/ 0 w 58"/>
                <a:gd name="T21" fmla="*/ 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8" h="110">
                  <a:moveTo>
                    <a:pt x="58" y="110"/>
                  </a:moveTo>
                  <a:lnTo>
                    <a:pt x="58" y="110"/>
                  </a:lnTo>
                  <a:lnTo>
                    <a:pt x="58" y="109"/>
                  </a:lnTo>
                  <a:lnTo>
                    <a:pt x="57" y="92"/>
                  </a:lnTo>
                  <a:lnTo>
                    <a:pt x="54" y="76"/>
                  </a:lnTo>
                  <a:lnTo>
                    <a:pt x="49" y="60"/>
                  </a:lnTo>
                  <a:lnTo>
                    <a:pt x="43" y="45"/>
                  </a:lnTo>
                  <a:lnTo>
                    <a:pt x="34" y="32"/>
                  </a:lnTo>
                  <a:lnTo>
                    <a:pt x="24" y="19"/>
                  </a:lnTo>
                  <a:lnTo>
                    <a:pt x="13" y="9"/>
                  </a:lnTo>
                  <a:lnTo>
                    <a:pt x="0" y="0"/>
                  </a:lnTo>
                </a:path>
              </a:pathLst>
            </a:custGeom>
            <a:solidFill>
              <a:srgbClr val="CCFFCC"/>
            </a:solidFill>
            <a:ln w="9525">
              <a:solidFill>
                <a:srgbClr val="000000"/>
              </a:solidFill>
              <a:prstDash val="solid"/>
              <a:round/>
              <a:headEnd/>
              <a:tailEnd/>
            </a:ln>
            <a:effectLst>
              <a:outerShdw blurRad="63500" dist="35921" dir="2700000" algn="ctr" rotWithShape="0">
                <a:srgbClr val="000000">
                  <a:alpha val="74998"/>
                </a:srgbClr>
              </a:outerShdw>
            </a:effec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93" name="Freeform 99"/>
            <p:cNvSpPr>
              <a:spLocks/>
            </p:cNvSpPr>
            <p:nvPr/>
          </p:nvSpPr>
          <p:spPr bwMode="auto">
            <a:xfrm>
              <a:off x="2682" y="3302"/>
              <a:ext cx="26" cy="41"/>
            </a:xfrm>
            <a:custGeom>
              <a:avLst/>
              <a:gdLst>
                <a:gd name="T0" fmla="*/ 0 w 26"/>
                <a:gd name="T1" fmla="*/ 41 h 41"/>
                <a:gd name="T2" fmla="*/ 8 w 26"/>
                <a:gd name="T3" fmla="*/ 32 h 41"/>
                <a:gd name="T4" fmla="*/ 15 w 26"/>
                <a:gd name="T5" fmla="*/ 22 h 41"/>
                <a:gd name="T6" fmla="*/ 21 w 26"/>
                <a:gd name="T7" fmla="*/ 12 h 41"/>
                <a:gd name="T8" fmla="*/ 26 w 26"/>
                <a:gd name="T9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41">
                  <a:moveTo>
                    <a:pt x="0" y="41"/>
                  </a:moveTo>
                  <a:lnTo>
                    <a:pt x="8" y="32"/>
                  </a:lnTo>
                  <a:lnTo>
                    <a:pt x="15" y="22"/>
                  </a:lnTo>
                  <a:lnTo>
                    <a:pt x="21" y="12"/>
                  </a:lnTo>
                  <a:lnTo>
                    <a:pt x="26" y="0"/>
                  </a:lnTo>
                </a:path>
              </a:pathLst>
            </a:custGeom>
            <a:solidFill>
              <a:srgbClr val="CCFFCC"/>
            </a:solidFill>
            <a:ln w="9525">
              <a:solidFill>
                <a:srgbClr val="000000"/>
              </a:solidFill>
              <a:prstDash val="solid"/>
              <a:round/>
              <a:headEnd/>
              <a:tailEnd/>
            </a:ln>
            <a:effectLst>
              <a:outerShdw blurRad="63500" dist="35921" dir="2700000" algn="ctr" rotWithShape="0">
                <a:srgbClr val="000000">
                  <a:alpha val="74998"/>
                </a:srgbClr>
              </a:outerShdw>
            </a:effec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94" name="Freeform 100"/>
            <p:cNvSpPr>
              <a:spLocks/>
            </p:cNvSpPr>
            <p:nvPr/>
          </p:nvSpPr>
          <p:spPr bwMode="auto">
            <a:xfrm>
              <a:off x="2646" y="3149"/>
              <a:ext cx="1" cy="20"/>
            </a:xfrm>
            <a:custGeom>
              <a:avLst/>
              <a:gdLst>
                <a:gd name="T0" fmla="*/ 1 w 1"/>
                <a:gd name="T1" fmla="*/ 20 h 20"/>
                <a:gd name="T2" fmla="*/ 1 w 1"/>
                <a:gd name="T3" fmla="*/ 19 h 20"/>
                <a:gd name="T4" fmla="*/ 1 w 1"/>
                <a:gd name="T5" fmla="*/ 19 h 20"/>
                <a:gd name="T6" fmla="*/ 1 w 1"/>
                <a:gd name="T7" fmla="*/ 9 h 20"/>
                <a:gd name="T8" fmla="*/ 0 w 1"/>
                <a:gd name="T9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20">
                  <a:moveTo>
                    <a:pt x="1" y="20"/>
                  </a:moveTo>
                  <a:lnTo>
                    <a:pt x="1" y="19"/>
                  </a:lnTo>
                  <a:lnTo>
                    <a:pt x="1" y="19"/>
                  </a:lnTo>
                  <a:lnTo>
                    <a:pt x="1" y="9"/>
                  </a:lnTo>
                  <a:lnTo>
                    <a:pt x="0" y="0"/>
                  </a:lnTo>
                </a:path>
              </a:pathLst>
            </a:custGeom>
            <a:solidFill>
              <a:srgbClr val="CCFFCC"/>
            </a:solidFill>
            <a:ln w="9525">
              <a:solidFill>
                <a:srgbClr val="000000"/>
              </a:solidFill>
              <a:prstDash val="solid"/>
              <a:round/>
              <a:headEnd/>
              <a:tailEnd/>
            </a:ln>
            <a:effectLst>
              <a:outerShdw blurRad="63500" dist="35921" dir="2700000" algn="ctr" rotWithShape="0">
                <a:srgbClr val="000000">
                  <a:alpha val="74998"/>
                </a:srgbClr>
              </a:outerShdw>
            </a:effec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95" name="Freeform 101"/>
            <p:cNvSpPr>
              <a:spLocks/>
            </p:cNvSpPr>
            <p:nvPr/>
          </p:nvSpPr>
          <p:spPr bwMode="auto">
            <a:xfrm>
              <a:off x="2482" y="3102"/>
              <a:ext cx="14" cy="25"/>
            </a:xfrm>
            <a:custGeom>
              <a:avLst/>
              <a:gdLst>
                <a:gd name="T0" fmla="*/ 14 w 14"/>
                <a:gd name="T1" fmla="*/ 0 h 25"/>
                <a:gd name="T2" fmla="*/ 6 w 14"/>
                <a:gd name="T3" fmla="*/ 12 h 25"/>
                <a:gd name="T4" fmla="*/ 0 w 14"/>
                <a:gd name="T5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" h="25">
                  <a:moveTo>
                    <a:pt x="14" y="0"/>
                  </a:moveTo>
                  <a:lnTo>
                    <a:pt x="6" y="12"/>
                  </a:lnTo>
                  <a:lnTo>
                    <a:pt x="0" y="25"/>
                  </a:lnTo>
                </a:path>
              </a:pathLst>
            </a:custGeom>
            <a:solidFill>
              <a:srgbClr val="CCFFCC"/>
            </a:solidFill>
            <a:ln w="9525">
              <a:solidFill>
                <a:srgbClr val="000000"/>
              </a:solidFill>
              <a:prstDash val="solid"/>
              <a:round/>
              <a:headEnd/>
              <a:tailEnd/>
            </a:ln>
            <a:effectLst>
              <a:outerShdw blurRad="63500" dist="35921" dir="2700000" algn="ctr" rotWithShape="0">
                <a:srgbClr val="000000">
                  <a:alpha val="74998"/>
                </a:srgbClr>
              </a:outerShdw>
            </a:effec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96" name="Freeform 102"/>
            <p:cNvSpPr>
              <a:spLocks/>
            </p:cNvSpPr>
            <p:nvPr/>
          </p:nvSpPr>
          <p:spPr bwMode="auto">
            <a:xfrm>
              <a:off x="2036" y="3287"/>
              <a:ext cx="4" cy="22"/>
            </a:xfrm>
            <a:custGeom>
              <a:avLst/>
              <a:gdLst>
                <a:gd name="T0" fmla="*/ 0 w 4"/>
                <a:gd name="T1" fmla="*/ 0 h 22"/>
                <a:gd name="T2" fmla="*/ 2 w 4"/>
                <a:gd name="T3" fmla="*/ 11 h 22"/>
                <a:gd name="T4" fmla="*/ 4 w 4"/>
                <a:gd name="T5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22">
                  <a:moveTo>
                    <a:pt x="0" y="0"/>
                  </a:moveTo>
                  <a:lnTo>
                    <a:pt x="2" y="11"/>
                  </a:lnTo>
                  <a:lnTo>
                    <a:pt x="4" y="22"/>
                  </a:lnTo>
                </a:path>
              </a:pathLst>
            </a:custGeom>
            <a:solidFill>
              <a:srgbClr val="CCFFCC"/>
            </a:solidFill>
            <a:ln w="9525">
              <a:solidFill>
                <a:srgbClr val="000000"/>
              </a:solidFill>
              <a:prstDash val="solid"/>
              <a:round/>
              <a:headEnd/>
              <a:tailEnd/>
            </a:ln>
            <a:effectLst>
              <a:outerShdw blurRad="63500" dist="35921" dir="2700000" algn="ctr" rotWithShape="0">
                <a:srgbClr val="000000">
                  <a:alpha val="74998"/>
                </a:srgbClr>
              </a:outerShdw>
            </a:effec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297" name="Group 103"/>
          <p:cNvGrpSpPr>
            <a:grpSpLocks/>
          </p:cNvGrpSpPr>
          <p:nvPr/>
        </p:nvGrpSpPr>
        <p:grpSpPr bwMode="auto">
          <a:xfrm>
            <a:off x="1341438" y="4194175"/>
            <a:ext cx="211137" cy="112713"/>
            <a:chOff x="2832" y="2209"/>
            <a:chExt cx="388" cy="239"/>
          </a:xfrm>
        </p:grpSpPr>
        <p:sp>
          <p:nvSpPr>
            <p:cNvPr id="298" name="Oval 104"/>
            <p:cNvSpPr>
              <a:spLocks noChangeArrowheads="1"/>
            </p:cNvSpPr>
            <p:nvPr/>
          </p:nvSpPr>
          <p:spPr bwMode="auto">
            <a:xfrm>
              <a:off x="2833" y="2321"/>
              <a:ext cx="387" cy="127"/>
            </a:xfrm>
            <a:prstGeom prst="ellipse">
              <a:avLst/>
            </a:prstGeom>
            <a:solidFill>
              <a:srgbClr val="0078AA"/>
            </a:solidFill>
            <a:ln w="3175">
              <a:solidFill>
                <a:srgbClr val="AAE6FF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99" name="Rectangle 105"/>
            <p:cNvSpPr>
              <a:spLocks noChangeArrowheads="1"/>
            </p:cNvSpPr>
            <p:nvPr/>
          </p:nvSpPr>
          <p:spPr bwMode="auto">
            <a:xfrm>
              <a:off x="2832" y="2289"/>
              <a:ext cx="387" cy="112"/>
            </a:xfrm>
            <a:prstGeom prst="rect">
              <a:avLst/>
            </a:prstGeom>
            <a:solidFill>
              <a:srgbClr val="0078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00" name="Rectangle 106"/>
            <p:cNvSpPr>
              <a:spLocks noChangeArrowheads="1"/>
            </p:cNvSpPr>
            <p:nvPr/>
          </p:nvSpPr>
          <p:spPr bwMode="auto">
            <a:xfrm>
              <a:off x="2832" y="2289"/>
              <a:ext cx="387" cy="112"/>
            </a:xfrm>
            <a:prstGeom prst="rect">
              <a:avLst/>
            </a:prstGeom>
            <a:solidFill>
              <a:srgbClr val="0078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01" name="Oval 107"/>
            <p:cNvSpPr>
              <a:spLocks noChangeArrowheads="1"/>
            </p:cNvSpPr>
            <p:nvPr/>
          </p:nvSpPr>
          <p:spPr bwMode="auto">
            <a:xfrm>
              <a:off x="2833" y="2209"/>
              <a:ext cx="387" cy="158"/>
            </a:xfrm>
            <a:prstGeom prst="ellipse">
              <a:avLst/>
            </a:prstGeom>
            <a:solidFill>
              <a:srgbClr val="00B4FF"/>
            </a:solidFill>
            <a:ln w="3175">
              <a:solidFill>
                <a:srgbClr val="AAE6FF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grpSp>
          <p:nvGrpSpPr>
            <p:cNvPr id="302" name="Group 108"/>
            <p:cNvGrpSpPr>
              <a:grpSpLocks/>
            </p:cNvGrpSpPr>
            <p:nvPr/>
          </p:nvGrpSpPr>
          <p:grpSpPr bwMode="auto">
            <a:xfrm>
              <a:off x="2891" y="2228"/>
              <a:ext cx="269" cy="120"/>
              <a:chOff x="2891" y="2228"/>
              <a:chExt cx="269" cy="120"/>
            </a:xfrm>
          </p:grpSpPr>
          <p:grpSp>
            <p:nvGrpSpPr>
              <p:cNvPr id="305" name="Group 109"/>
              <p:cNvGrpSpPr>
                <a:grpSpLocks/>
              </p:cNvGrpSpPr>
              <p:nvPr/>
            </p:nvGrpSpPr>
            <p:grpSpPr bwMode="auto">
              <a:xfrm>
                <a:off x="2891" y="2228"/>
                <a:ext cx="266" cy="117"/>
                <a:chOff x="2891" y="2228"/>
                <a:chExt cx="266" cy="117"/>
              </a:xfrm>
            </p:grpSpPr>
            <p:sp>
              <p:nvSpPr>
                <p:cNvPr id="315" name="Freeform 110"/>
                <p:cNvSpPr>
                  <a:spLocks/>
                </p:cNvSpPr>
                <p:nvPr/>
              </p:nvSpPr>
              <p:spPr bwMode="auto">
                <a:xfrm>
                  <a:off x="3030" y="2230"/>
                  <a:ext cx="127" cy="51"/>
                </a:xfrm>
                <a:custGeom>
                  <a:avLst/>
                  <a:gdLst>
                    <a:gd name="T0" fmla="*/ 0 w 127"/>
                    <a:gd name="T1" fmla="*/ 40 h 51"/>
                    <a:gd name="T2" fmla="*/ 28 w 127"/>
                    <a:gd name="T3" fmla="*/ 51 h 51"/>
                    <a:gd name="T4" fmla="*/ 97 w 127"/>
                    <a:gd name="T5" fmla="*/ 17 h 51"/>
                    <a:gd name="T6" fmla="*/ 127 w 127"/>
                    <a:gd name="T7" fmla="*/ 28 h 51"/>
                    <a:gd name="T8" fmla="*/ 111 w 127"/>
                    <a:gd name="T9" fmla="*/ 0 h 51"/>
                    <a:gd name="T10" fmla="*/ 31 w 127"/>
                    <a:gd name="T11" fmla="*/ 0 h 51"/>
                    <a:gd name="T12" fmla="*/ 64 w 127"/>
                    <a:gd name="T13" fmla="*/ 9 h 51"/>
                    <a:gd name="T14" fmla="*/ 0 w 127"/>
                    <a:gd name="T15" fmla="*/ 40 h 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7" h="51">
                      <a:moveTo>
                        <a:pt x="0" y="40"/>
                      </a:moveTo>
                      <a:lnTo>
                        <a:pt x="28" y="51"/>
                      </a:lnTo>
                      <a:lnTo>
                        <a:pt x="97" y="17"/>
                      </a:lnTo>
                      <a:lnTo>
                        <a:pt x="127" y="28"/>
                      </a:lnTo>
                      <a:lnTo>
                        <a:pt x="111" y="0"/>
                      </a:lnTo>
                      <a:lnTo>
                        <a:pt x="31" y="0"/>
                      </a:lnTo>
                      <a:lnTo>
                        <a:pt x="64" y="9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16" name="Freeform 111"/>
                <p:cNvSpPr>
                  <a:spLocks/>
                </p:cNvSpPr>
                <p:nvPr/>
              </p:nvSpPr>
              <p:spPr bwMode="auto">
                <a:xfrm>
                  <a:off x="3030" y="2230"/>
                  <a:ext cx="127" cy="51"/>
                </a:xfrm>
                <a:custGeom>
                  <a:avLst/>
                  <a:gdLst>
                    <a:gd name="T0" fmla="*/ 0 w 127"/>
                    <a:gd name="T1" fmla="*/ 40 h 51"/>
                    <a:gd name="T2" fmla="*/ 28 w 127"/>
                    <a:gd name="T3" fmla="*/ 51 h 51"/>
                    <a:gd name="T4" fmla="*/ 97 w 127"/>
                    <a:gd name="T5" fmla="*/ 17 h 51"/>
                    <a:gd name="T6" fmla="*/ 127 w 127"/>
                    <a:gd name="T7" fmla="*/ 28 h 51"/>
                    <a:gd name="T8" fmla="*/ 111 w 127"/>
                    <a:gd name="T9" fmla="*/ 0 h 51"/>
                    <a:gd name="T10" fmla="*/ 31 w 127"/>
                    <a:gd name="T11" fmla="*/ 0 h 51"/>
                    <a:gd name="T12" fmla="*/ 64 w 127"/>
                    <a:gd name="T13" fmla="*/ 9 h 51"/>
                    <a:gd name="T14" fmla="*/ 0 w 127"/>
                    <a:gd name="T15" fmla="*/ 40 h 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7" h="51">
                      <a:moveTo>
                        <a:pt x="0" y="40"/>
                      </a:moveTo>
                      <a:lnTo>
                        <a:pt x="28" y="51"/>
                      </a:lnTo>
                      <a:lnTo>
                        <a:pt x="97" y="17"/>
                      </a:lnTo>
                      <a:lnTo>
                        <a:pt x="127" y="28"/>
                      </a:lnTo>
                      <a:lnTo>
                        <a:pt x="111" y="0"/>
                      </a:lnTo>
                      <a:lnTo>
                        <a:pt x="31" y="0"/>
                      </a:lnTo>
                      <a:lnTo>
                        <a:pt x="64" y="9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17" name="Freeform 112"/>
                <p:cNvSpPr>
                  <a:spLocks/>
                </p:cNvSpPr>
                <p:nvPr/>
              </p:nvSpPr>
              <p:spPr bwMode="auto">
                <a:xfrm>
                  <a:off x="2891" y="2289"/>
                  <a:ext cx="127" cy="54"/>
                </a:xfrm>
                <a:custGeom>
                  <a:avLst/>
                  <a:gdLst>
                    <a:gd name="T0" fmla="*/ 127 w 127"/>
                    <a:gd name="T1" fmla="*/ 12 h 54"/>
                    <a:gd name="T2" fmla="*/ 99 w 127"/>
                    <a:gd name="T3" fmla="*/ 0 h 54"/>
                    <a:gd name="T4" fmla="*/ 33 w 127"/>
                    <a:gd name="T5" fmla="*/ 34 h 54"/>
                    <a:gd name="T6" fmla="*/ 0 w 127"/>
                    <a:gd name="T7" fmla="*/ 23 h 54"/>
                    <a:gd name="T8" fmla="*/ 16 w 127"/>
                    <a:gd name="T9" fmla="*/ 54 h 54"/>
                    <a:gd name="T10" fmla="*/ 99 w 127"/>
                    <a:gd name="T11" fmla="*/ 54 h 54"/>
                    <a:gd name="T12" fmla="*/ 64 w 127"/>
                    <a:gd name="T13" fmla="*/ 42 h 54"/>
                    <a:gd name="T14" fmla="*/ 127 w 127"/>
                    <a:gd name="T15" fmla="*/ 12 h 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7" h="54">
                      <a:moveTo>
                        <a:pt x="127" y="12"/>
                      </a:moveTo>
                      <a:lnTo>
                        <a:pt x="99" y="0"/>
                      </a:lnTo>
                      <a:lnTo>
                        <a:pt x="33" y="34"/>
                      </a:lnTo>
                      <a:lnTo>
                        <a:pt x="0" y="23"/>
                      </a:lnTo>
                      <a:lnTo>
                        <a:pt x="16" y="54"/>
                      </a:lnTo>
                      <a:lnTo>
                        <a:pt x="99" y="54"/>
                      </a:lnTo>
                      <a:lnTo>
                        <a:pt x="64" y="42"/>
                      </a:lnTo>
                      <a:lnTo>
                        <a:pt x="127" y="1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18" name="Freeform 113"/>
                <p:cNvSpPr>
                  <a:spLocks/>
                </p:cNvSpPr>
                <p:nvPr/>
              </p:nvSpPr>
              <p:spPr bwMode="auto">
                <a:xfrm>
                  <a:off x="2891" y="2289"/>
                  <a:ext cx="127" cy="54"/>
                </a:xfrm>
                <a:custGeom>
                  <a:avLst/>
                  <a:gdLst>
                    <a:gd name="T0" fmla="*/ 127 w 127"/>
                    <a:gd name="T1" fmla="*/ 12 h 54"/>
                    <a:gd name="T2" fmla="*/ 99 w 127"/>
                    <a:gd name="T3" fmla="*/ 0 h 54"/>
                    <a:gd name="T4" fmla="*/ 33 w 127"/>
                    <a:gd name="T5" fmla="*/ 34 h 54"/>
                    <a:gd name="T6" fmla="*/ 0 w 127"/>
                    <a:gd name="T7" fmla="*/ 23 h 54"/>
                    <a:gd name="T8" fmla="*/ 16 w 127"/>
                    <a:gd name="T9" fmla="*/ 54 h 54"/>
                    <a:gd name="T10" fmla="*/ 99 w 127"/>
                    <a:gd name="T11" fmla="*/ 54 h 54"/>
                    <a:gd name="T12" fmla="*/ 64 w 127"/>
                    <a:gd name="T13" fmla="*/ 42 h 54"/>
                    <a:gd name="T14" fmla="*/ 127 w 127"/>
                    <a:gd name="T15" fmla="*/ 12 h 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7" h="54">
                      <a:moveTo>
                        <a:pt x="127" y="12"/>
                      </a:moveTo>
                      <a:lnTo>
                        <a:pt x="99" y="0"/>
                      </a:lnTo>
                      <a:lnTo>
                        <a:pt x="33" y="34"/>
                      </a:lnTo>
                      <a:lnTo>
                        <a:pt x="0" y="23"/>
                      </a:lnTo>
                      <a:lnTo>
                        <a:pt x="16" y="54"/>
                      </a:lnTo>
                      <a:lnTo>
                        <a:pt x="99" y="54"/>
                      </a:lnTo>
                      <a:lnTo>
                        <a:pt x="64" y="42"/>
                      </a:lnTo>
                      <a:lnTo>
                        <a:pt x="127" y="1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19" name="Freeform 114"/>
                <p:cNvSpPr>
                  <a:spLocks/>
                </p:cNvSpPr>
                <p:nvPr/>
              </p:nvSpPr>
              <p:spPr bwMode="auto">
                <a:xfrm>
                  <a:off x="2898" y="2228"/>
                  <a:ext cx="127" cy="50"/>
                </a:xfrm>
                <a:custGeom>
                  <a:avLst/>
                  <a:gdLst>
                    <a:gd name="T0" fmla="*/ 0 w 127"/>
                    <a:gd name="T1" fmla="*/ 11 h 50"/>
                    <a:gd name="T2" fmla="*/ 28 w 127"/>
                    <a:gd name="T3" fmla="*/ 0 h 50"/>
                    <a:gd name="T4" fmla="*/ 97 w 127"/>
                    <a:gd name="T5" fmla="*/ 30 h 50"/>
                    <a:gd name="T6" fmla="*/ 127 w 127"/>
                    <a:gd name="T7" fmla="*/ 22 h 50"/>
                    <a:gd name="T8" fmla="*/ 111 w 127"/>
                    <a:gd name="T9" fmla="*/ 50 h 50"/>
                    <a:gd name="T10" fmla="*/ 31 w 127"/>
                    <a:gd name="T11" fmla="*/ 50 h 50"/>
                    <a:gd name="T12" fmla="*/ 64 w 127"/>
                    <a:gd name="T13" fmla="*/ 42 h 50"/>
                    <a:gd name="T14" fmla="*/ 0 w 127"/>
                    <a:gd name="T15" fmla="*/ 11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7" h="50">
                      <a:moveTo>
                        <a:pt x="0" y="11"/>
                      </a:moveTo>
                      <a:lnTo>
                        <a:pt x="28" y="0"/>
                      </a:lnTo>
                      <a:lnTo>
                        <a:pt x="97" y="30"/>
                      </a:lnTo>
                      <a:lnTo>
                        <a:pt x="127" y="22"/>
                      </a:lnTo>
                      <a:lnTo>
                        <a:pt x="111" y="50"/>
                      </a:lnTo>
                      <a:lnTo>
                        <a:pt x="31" y="50"/>
                      </a:lnTo>
                      <a:lnTo>
                        <a:pt x="64" y="42"/>
                      </a:lnTo>
                      <a:lnTo>
                        <a:pt x="0" y="1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20" name="Freeform 115"/>
                <p:cNvSpPr>
                  <a:spLocks/>
                </p:cNvSpPr>
                <p:nvPr/>
              </p:nvSpPr>
              <p:spPr bwMode="auto">
                <a:xfrm>
                  <a:off x="2898" y="2228"/>
                  <a:ext cx="127" cy="50"/>
                </a:xfrm>
                <a:custGeom>
                  <a:avLst/>
                  <a:gdLst>
                    <a:gd name="T0" fmla="*/ 0 w 127"/>
                    <a:gd name="T1" fmla="*/ 11 h 50"/>
                    <a:gd name="T2" fmla="*/ 28 w 127"/>
                    <a:gd name="T3" fmla="*/ 0 h 50"/>
                    <a:gd name="T4" fmla="*/ 97 w 127"/>
                    <a:gd name="T5" fmla="*/ 30 h 50"/>
                    <a:gd name="T6" fmla="*/ 127 w 127"/>
                    <a:gd name="T7" fmla="*/ 22 h 50"/>
                    <a:gd name="T8" fmla="*/ 111 w 127"/>
                    <a:gd name="T9" fmla="*/ 50 h 50"/>
                    <a:gd name="T10" fmla="*/ 31 w 127"/>
                    <a:gd name="T11" fmla="*/ 50 h 50"/>
                    <a:gd name="T12" fmla="*/ 64 w 127"/>
                    <a:gd name="T13" fmla="*/ 42 h 50"/>
                    <a:gd name="T14" fmla="*/ 0 w 127"/>
                    <a:gd name="T15" fmla="*/ 11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7" h="50">
                      <a:moveTo>
                        <a:pt x="0" y="11"/>
                      </a:moveTo>
                      <a:lnTo>
                        <a:pt x="28" y="0"/>
                      </a:lnTo>
                      <a:lnTo>
                        <a:pt x="97" y="30"/>
                      </a:lnTo>
                      <a:lnTo>
                        <a:pt x="127" y="22"/>
                      </a:lnTo>
                      <a:lnTo>
                        <a:pt x="111" y="50"/>
                      </a:lnTo>
                      <a:lnTo>
                        <a:pt x="31" y="50"/>
                      </a:lnTo>
                      <a:lnTo>
                        <a:pt x="64" y="42"/>
                      </a:lnTo>
                      <a:lnTo>
                        <a:pt x="0" y="1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21" name="Freeform 116"/>
                <p:cNvSpPr>
                  <a:spLocks/>
                </p:cNvSpPr>
                <p:nvPr/>
              </p:nvSpPr>
              <p:spPr bwMode="auto">
                <a:xfrm>
                  <a:off x="3025" y="2295"/>
                  <a:ext cx="128" cy="50"/>
                </a:xfrm>
                <a:custGeom>
                  <a:avLst/>
                  <a:gdLst>
                    <a:gd name="T0" fmla="*/ 128 w 128"/>
                    <a:gd name="T1" fmla="*/ 39 h 50"/>
                    <a:gd name="T2" fmla="*/ 99 w 128"/>
                    <a:gd name="T3" fmla="*/ 50 h 50"/>
                    <a:gd name="T4" fmla="*/ 33 w 128"/>
                    <a:gd name="T5" fmla="*/ 17 h 50"/>
                    <a:gd name="T6" fmla="*/ 0 w 128"/>
                    <a:gd name="T7" fmla="*/ 28 h 50"/>
                    <a:gd name="T8" fmla="*/ 17 w 128"/>
                    <a:gd name="T9" fmla="*/ 0 h 50"/>
                    <a:gd name="T10" fmla="*/ 99 w 128"/>
                    <a:gd name="T11" fmla="*/ 0 h 50"/>
                    <a:gd name="T12" fmla="*/ 64 w 128"/>
                    <a:gd name="T13" fmla="*/ 8 h 50"/>
                    <a:gd name="T14" fmla="*/ 128 w 128"/>
                    <a:gd name="T15" fmla="*/ 39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8" h="50">
                      <a:moveTo>
                        <a:pt x="128" y="39"/>
                      </a:moveTo>
                      <a:lnTo>
                        <a:pt x="99" y="50"/>
                      </a:lnTo>
                      <a:lnTo>
                        <a:pt x="33" y="17"/>
                      </a:lnTo>
                      <a:lnTo>
                        <a:pt x="0" y="28"/>
                      </a:lnTo>
                      <a:lnTo>
                        <a:pt x="17" y="0"/>
                      </a:lnTo>
                      <a:lnTo>
                        <a:pt x="99" y="0"/>
                      </a:lnTo>
                      <a:lnTo>
                        <a:pt x="64" y="8"/>
                      </a:lnTo>
                      <a:lnTo>
                        <a:pt x="128" y="3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22" name="Freeform 117"/>
                <p:cNvSpPr>
                  <a:spLocks/>
                </p:cNvSpPr>
                <p:nvPr/>
              </p:nvSpPr>
              <p:spPr bwMode="auto">
                <a:xfrm>
                  <a:off x="3025" y="2295"/>
                  <a:ext cx="128" cy="50"/>
                </a:xfrm>
                <a:custGeom>
                  <a:avLst/>
                  <a:gdLst>
                    <a:gd name="T0" fmla="*/ 128 w 128"/>
                    <a:gd name="T1" fmla="*/ 39 h 50"/>
                    <a:gd name="T2" fmla="*/ 99 w 128"/>
                    <a:gd name="T3" fmla="*/ 50 h 50"/>
                    <a:gd name="T4" fmla="*/ 33 w 128"/>
                    <a:gd name="T5" fmla="*/ 17 h 50"/>
                    <a:gd name="T6" fmla="*/ 0 w 128"/>
                    <a:gd name="T7" fmla="*/ 28 h 50"/>
                    <a:gd name="T8" fmla="*/ 17 w 128"/>
                    <a:gd name="T9" fmla="*/ 0 h 50"/>
                    <a:gd name="T10" fmla="*/ 99 w 128"/>
                    <a:gd name="T11" fmla="*/ 0 h 50"/>
                    <a:gd name="T12" fmla="*/ 64 w 128"/>
                    <a:gd name="T13" fmla="*/ 8 h 50"/>
                    <a:gd name="T14" fmla="*/ 128 w 128"/>
                    <a:gd name="T15" fmla="*/ 39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8" h="50">
                      <a:moveTo>
                        <a:pt x="128" y="39"/>
                      </a:moveTo>
                      <a:lnTo>
                        <a:pt x="99" y="50"/>
                      </a:lnTo>
                      <a:lnTo>
                        <a:pt x="33" y="17"/>
                      </a:lnTo>
                      <a:lnTo>
                        <a:pt x="0" y="28"/>
                      </a:lnTo>
                      <a:lnTo>
                        <a:pt x="17" y="0"/>
                      </a:lnTo>
                      <a:lnTo>
                        <a:pt x="99" y="0"/>
                      </a:lnTo>
                      <a:lnTo>
                        <a:pt x="64" y="8"/>
                      </a:lnTo>
                      <a:lnTo>
                        <a:pt x="128" y="3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</p:grpSp>
          <p:grpSp>
            <p:nvGrpSpPr>
              <p:cNvPr id="306" name="Group 118"/>
              <p:cNvGrpSpPr>
                <a:grpSpLocks/>
              </p:cNvGrpSpPr>
              <p:nvPr/>
            </p:nvGrpSpPr>
            <p:grpSpPr bwMode="auto">
              <a:xfrm>
                <a:off x="2893" y="2230"/>
                <a:ext cx="267" cy="118"/>
                <a:chOff x="2893" y="2230"/>
                <a:chExt cx="267" cy="118"/>
              </a:xfrm>
            </p:grpSpPr>
            <p:sp>
              <p:nvSpPr>
                <p:cNvPr id="307" name="Freeform 119"/>
                <p:cNvSpPr>
                  <a:spLocks/>
                </p:cNvSpPr>
                <p:nvPr/>
              </p:nvSpPr>
              <p:spPr bwMode="auto">
                <a:xfrm>
                  <a:off x="3032" y="2233"/>
                  <a:ext cx="128" cy="51"/>
                </a:xfrm>
                <a:custGeom>
                  <a:avLst/>
                  <a:gdLst>
                    <a:gd name="T0" fmla="*/ 0 w 128"/>
                    <a:gd name="T1" fmla="*/ 39 h 51"/>
                    <a:gd name="T2" fmla="*/ 29 w 128"/>
                    <a:gd name="T3" fmla="*/ 51 h 51"/>
                    <a:gd name="T4" fmla="*/ 97 w 128"/>
                    <a:gd name="T5" fmla="*/ 17 h 51"/>
                    <a:gd name="T6" fmla="*/ 128 w 128"/>
                    <a:gd name="T7" fmla="*/ 28 h 51"/>
                    <a:gd name="T8" fmla="*/ 111 w 128"/>
                    <a:gd name="T9" fmla="*/ 0 h 51"/>
                    <a:gd name="T10" fmla="*/ 31 w 128"/>
                    <a:gd name="T11" fmla="*/ 0 h 51"/>
                    <a:gd name="T12" fmla="*/ 64 w 128"/>
                    <a:gd name="T13" fmla="*/ 9 h 51"/>
                    <a:gd name="T14" fmla="*/ 0 w 128"/>
                    <a:gd name="T15" fmla="*/ 39 h 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8" h="51">
                      <a:moveTo>
                        <a:pt x="0" y="39"/>
                      </a:moveTo>
                      <a:lnTo>
                        <a:pt x="29" y="51"/>
                      </a:lnTo>
                      <a:lnTo>
                        <a:pt x="97" y="17"/>
                      </a:lnTo>
                      <a:lnTo>
                        <a:pt x="128" y="28"/>
                      </a:lnTo>
                      <a:lnTo>
                        <a:pt x="111" y="0"/>
                      </a:lnTo>
                      <a:lnTo>
                        <a:pt x="31" y="0"/>
                      </a:lnTo>
                      <a:lnTo>
                        <a:pt x="64" y="9"/>
                      </a:lnTo>
                      <a:lnTo>
                        <a:pt x="0" y="3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08" name="Freeform 120"/>
                <p:cNvSpPr>
                  <a:spLocks/>
                </p:cNvSpPr>
                <p:nvPr/>
              </p:nvSpPr>
              <p:spPr bwMode="auto">
                <a:xfrm>
                  <a:off x="3032" y="2233"/>
                  <a:ext cx="128" cy="51"/>
                </a:xfrm>
                <a:custGeom>
                  <a:avLst/>
                  <a:gdLst>
                    <a:gd name="T0" fmla="*/ 0 w 128"/>
                    <a:gd name="T1" fmla="*/ 39 h 51"/>
                    <a:gd name="T2" fmla="*/ 29 w 128"/>
                    <a:gd name="T3" fmla="*/ 51 h 51"/>
                    <a:gd name="T4" fmla="*/ 97 w 128"/>
                    <a:gd name="T5" fmla="*/ 17 h 51"/>
                    <a:gd name="T6" fmla="*/ 128 w 128"/>
                    <a:gd name="T7" fmla="*/ 28 h 51"/>
                    <a:gd name="T8" fmla="*/ 111 w 128"/>
                    <a:gd name="T9" fmla="*/ 0 h 51"/>
                    <a:gd name="T10" fmla="*/ 31 w 128"/>
                    <a:gd name="T11" fmla="*/ 0 h 51"/>
                    <a:gd name="T12" fmla="*/ 64 w 128"/>
                    <a:gd name="T13" fmla="*/ 9 h 51"/>
                    <a:gd name="T14" fmla="*/ 0 w 128"/>
                    <a:gd name="T15" fmla="*/ 39 h 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8" h="51">
                      <a:moveTo>
                        <a:pt x="0" y="39"/>
                      </a:moveTo>
                      <a:lnTo>
                        <a:pt x="29" y="51"/>
                      </a:lnTo>
                      <a:lnTo>
                        <a:pt x="97" y="17"/>
                      </a:lnTo>
                      <a:lnTo>
                        <a:pt x="128" y="28"/>
                      </a:lnTo>
                      <a:lnTo>
                        <a:pt x="111" y="0"/>
                      </a:lnTo>
                      <a:lnTo>
                        <a:pt x="31" y="0"/>
                      </a:lnTo>
                      <a:lnTo>
                        <a:pt x="64" y="9"/>
                      </a:lnTo>
                      <a:lnTo>
                        <a:pt x="0" y="3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09" name="Freeform 121"/>
                <p:cNvSpPr>
                  <a:spLocks/>
                </p:cNvSpPr>
                <p:nvPr/>
              </p:nvSpPr>
              <p:spPr bwMode="auto">
                <a:xfrm>
                  <a:off x="2893" y="2292"/>
                  <a:ext cx="128" cy="53"/>
                </a:xfrm>
                <a:custGeom>
                  <a:avLst/>
                  <a:gdLst>
                    <a:gd name="T0" fmla="*/ 128 w 128"/>
                    <a:gd name="T1" fmla="*/ 11 h 53"/>
                    <a:gd name="T2" fmla="*/ 99 w 128"/>
                    <a:gd name="T3" fmla="*/ 0 h 53"/>
                    <a:gd name="T4" fmla="*/ 33 w 128"/>
                    <a:gd name="T5" fmla="*/ 34 h 53"/>
                    <a:gd name="T6" fmla="*/ 0 w 128"/>
                    <a:gd name="T7" fmla="*/ 23 h 53"/>
                    <a:gd name="T8" fmla="*/ 17 w 128"/>
                    <a:gd name="T9" fmla="*/ 53 h 53"/>
                    <a:gd name="T10" fmla="*/ 99 w 128"/>
                    <a:gd name="T11" fmla="*/ 53 h 53"/>
                    <a:gd name="T12" fmla="*/ 64 w 128"/>
                    <a:gd name="T13" fmla="*/ 42 h 53"/>
                    <a:gd name="T14" fmla="*/ 128 w 128"/>
                    <a:gd name="T15" fmla="*/ 11 h 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8" h="53">
                      <a:moveTo>
                        <a:pt x="128" y="11"/>
                      </a:moveTo>
                      <a:lnTo>
                        <a:pt x="99" y="0"/>
                      </a:lnTo>
                      <a:lnTo>
                        <a:pt x="33" y="34"/>
                      </a:lnTo>
                      <a:lnTo>
                        <a:pt x="0" y="23"/>
                      </a:lnTo>
                      <a:lnTo>
                        <a:pt x="17" y="53"/>
                      </a:lnTo>
                      <a:lnTo>
                        <a:pt x="99" y="53"/>
                      </a:lnTo>
                      <a:lnTo>
                        <a:pt x="64" y="42"/>
                      </a:lnTo>
                      <a:lnTo>
                        <a:pt x="128" y="1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10" name="Freeform 122"/>
                <p:cNvSpPr>
                  <a:spLocks/>
                </p:cNvSpPr>
                <p:nvPr/>
              </p:nvSpPr>
              <p:spPr bwMode="auto">
                <a:xfrm>
                  <a:off x="2893" y="2292"/>
                  <a:ext cx="128" cy="53"/>
                </a:xfrm>
                <a:custGeom>
                  <a:avLst/>
                  <a:gdLst>
                    <a:gd name="T0" fmla="*/ 128 w 128"/>
                    <a:gd name="T1" fmla="*/ 11 h 53"/>
                    <a:gd name="T2" fmla="*/ 99 w 128"/>
                    <a:gd name="T3" fmla="*/ 0 h 53"/>
                    <a:gd name="T4" fmla="*/ 33 w 128"/>
                    <a:gd name="T5" fmla="*/ 34 h 53"/>
                    <a:gd name="T6" fmla="*/ 0 w 128"/>
                    <a:gd name="T7" fmla="*/ 23 h 53"/>
                    <a:gd name="T8" fmla="*/ 17 w 128"/>
                    <a:gd name="T9" fmla="*/ 53 h 53"/>
                    <a:gd name="T10" fmla="*/ 99 w 128"/>
                    <a:gd name="T11" fmla="*/ 53 h 53"/>
                    <a:gd name="T12" fmla="*/ 64 w 128"/>
                    <a:gd name="T13" fmla="*/ 42 h 53"/>
                    <a:gd name="T14" fmla="*/ 128 w 128"/>
                    <a:gd name="T15" fmla="*/ 11 h 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8" h="53">
                      <a:moveTo>
                        <a:pt x="128" y="11"/>
                      </a:moveTo>
                      <a:lnTo>
                        <a:pt x="99" y="0"/>
                      </a:lnTo>
                      <a:lnTo>
                        <a:pt x="33" y="34"/>
                      </a:lnTo>
                      <a:lnTo>
                        <a:pt x="0" y="23"/>
                      </a:lnTo>
                      <a:lnTo>
                        <a:pt x="17" y="53"/>
                      </a:lnTo>
                      <a:lnTo>
                        <a:pt x="99" y="53"/>
                      </a:lnTo>
                      <a:lnTo>
                        <a:pt x="64" y="42"/>
                      </a:lnTo>
                      <a:lnTo>
                        <a:pt x="128" y="1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11" name="Freeform 123"/>
                <p:cNvSpPr>
                  <a:spLocks/>
                </p:cNvSpPr>
                <p:nvPr/>
              </p:nvSpPr>
              <p:spPr bwMode="auto">
                <a:xfrm>
                  <a:off x="2900" y="2230"/>
                  <a:ext cx="128" cy="51"/>
                </a:xfrm>
                <a:custGeom>
                  <a:avLst/>
                  <a:gdLst>
                    <a:gd name="T0" fmla="*/ 0 w 128"/>
                    <a:gd name="T1" fmla="*/ 12 h 51"/>
                    <a:gd name="T2" fmla="*/ 29 w 128"/>
                    <a:gd name="T3" fmla="*/ 0 h 51"/>
                    <a:gd name="T4" fmla="*/ 97 w 128"/>
                    <a:gd name="T5" fmla="*/ 31 h 51"/>
                    <a:gd name="T6" fmla="*/ 128 w 128"/>
                    <a:gd name="T7" fmla="*/ 23 h 51"/>
                    <a:gd name="T8" fmla="*/ 111 w 128"/>
                    <a:gd name="T9" fmla="*/ 51 h 51"/>
                    <a:gd name="T10" fmla="*/ 31 w 128"/>
                    <a:gd name="T11" fmla="*/ 51 h 51"/>
                    <a:gd name="T12" fmla="*/ 64 w 128"/>
                    <a:gd name="T13" fmla="*/ 42 h 51"/>
                    <a:gd name="T14" fmla="*/ 0 w 128"/>
                    <a:gd name="T15" fmla="*/ 12 h 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8" h="51">
                      <a:moveTo>
                        <a:pt x="0" y="12"/>
                      </a:moveTo>
                      <a:lnTo>
                        <a:pt x="29" y="0"/>
                      </a:lnTo>
                      <a:lnTo>
                        <a:pt x="97" y="31"/>
                      </a:lnTo>
                      <a:lnTo>
                        <a:pt x="128" y="23"/>
                      </a:lnTo>
                      <a:lnTo>
                        <a:pt x="111" y="51"/>
                      </a:lnTo>
                      <a:lnTo>
                        <a:pt x="31" y="51"/>
                      </a:lnTo>
                      <a:lnTo>
                        <a:pt x="64" y="42"/>
                      </a:lnTo>
                      <a:lnTo>
                        <a:pt x="0" y="1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12" name="Freeform 124"/>
                <p:cNvSpPr>
                  <a:spLocks/>
                </p:cNvSpPr>
                <p:nvPr/>
              </p:nvSpPr>
              <p:spPr bwMode="auto">
                <a:xfrm>
                  <a:off x="2900" y="2230"/>
                  <a:ext cx="128" cy="51"/>
                </a:xfrm>
                <a:custGeom>
                  <a:avLst/>
                  <a:gdLst>
                    <a:gd name="T0" fmla="*/ 0 w 128"/>
                    <a:gd name="T1" fmla="*/ 12 h 51"/>
                    <a:gd name="T2" fmla="*/ 29 w 128"/>
                    <a:gd name="T3" fmla="*/ 0 h 51"/>
                    <a:gd name="T4" fmla="*/ 97 w 128"/>
                    <a:gd name="T5" fmla="*/ 31 h 51"/>
                    <a:gd name="T6" fmla="*/ 128 w 128"/>
                    <a:gd name="T7" fmla="*/ 23 h 51"/>
                    <a:gd name="T8" fmla="*/ 111 w 128"/>
                    <a:gd name="T9" fmla="*/ 51 h 51"/>
                    <a:gd name="T10" fmla="*/ 31 w 128"/>
                    <a:gd name="T11" fmla="*/ 51 h 51"/>
                    <a:gd name="T12" fmla="*/ 64 w 128"/>
                    <a:gd name="T13" fmla="*/ 42 h 51"/>
                    <a:gd name="T14" fmla="*/ 0 w 128"/>
                    <a:gd name="T15" fmla="*/ 12 h 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8" h="51">
                      <a:moveTo>
                        <a:pt x="0" y="12"/>
                      </a:moveTo>
                      <a:lnTo>
                        <a:pt x="29" y="0"/>
                      </a:lnTo>
                      <a:lnTo>
                        <a:pt x="97" y="31"/>
                      </a:lnTo>
                      <a:lnTo>
                        <a:pt x="128" y="23"/>
                      </a:lnTo>
                      <a:lnTo>
                        <a:pt x="111" y="51"/>
                      </a:lnTo>
                      <a:lnTo>
                        <a:pt x="31" y="51"/>
                      </a:lnTo>
                      <a:lnTo>
                        <a:pt x="64" y="42"/>
                      </a:lnTo>
                      <a:lnTo>
                        <a:pt x="0" y="1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13" name="Freeform 125"/>
                <p:cNvSpPr>
                  <a:spLocks/>
                </p:cNvSpPr>
                <p:nvPr/>
              </p:nvSpPr>
              <p:spPr bwMode="auto">
                <a:xfrm>
                  <a:off x="3028" y="2298"/>
                  <a:ext cx="127" cy="50"/>
                </a:xfrm>
                <a:custGeom>
                  <a:avLst/>
                  <a:gdLst>
                    <a:gd name="T0" fmla="*/ 127 w 127"/>
                    <a:gd name="T1" fmla="*/ 39 h 50"/>
                    <a:gd name="T2" fmla="*/ 99 w 127"/>
                    <a:gd name="T3" fmla="*/ 50 h 50"/>
                    <a:gd name="T4" fmla="*/ 33 w 127"/>
                    <a:gd name="T5" fmla="*/ 17 h 50"/>
                    <a:gd name="T6" fmla="*/ 0 w 127"/>
                    <a:gd name="T7" fmla="*/ 28 h 50"/>
                    <a:gd name="T8" fmla="*/ 16 w 127"/>
                    <a:gd name="T9" fmla="*/ 0 h 50"/>
                    <a:gd name="T10" fmla="*/ 99 w 127"/>
                    <a:gd name="T11" fmla="*/ 0 h 50"/>
                    <a:gd name="T12" fmla="*/ 63 w 127"/>
                    <a:gd name="T13" fmla="*/ 8 h 50"/>
                    <a:gd name="T14" fmla="*/ 127 w 127"/>
                    <a:gd name="T15" fmla="*/ 39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7" h="50">
                      <a:moveTo>
                        <a:pt x="127" y="39"/>
                      </a:moveTo>
                      <a:lnTo>
                        <a:pt x="99" y="50"/>
                      </a:lnTo>
                      <a:lnTo>
                        <a:pt x="33" y="17"/>
                      </a:lnTo>
                      <a:lnTo>
                        <a:pt x="0" y="28"/>
                      </a:lnTo>
                      <a:lnTo>
                        <a:pt x="16" y="0"/>
                      </a:lnTo>
                      <a:lnTo>
                        <a:pt x="99" y="0"/>
                      </a:lnTo>
                      <a:lnTo>
                        <a:pt x="63" y="8"/>
                      </a:lnTo>
                      <a:lnTo>
                        <a:pt x="127" y="3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14" name="Freeform 126"/>
                <p:cNvSpPr>
                  <a:spLocks/>
                </p:cNvSpPr>
                <p:nvPr/>
              </p:nvSpPr>
              <p:spPr bwMode="auto">
                <a:xfrm>
                  <a:off x="3028" y="2298"/>
                  <a:ext cx="127" cy="50"/>
                </a:xfrm>
                <a:custGeom>
                  <a:avLst/>
                  <a:gdLst>
                    <a:gd name="T0" fmla="*/ 127 w 127"/>
                    <a:gd name="T1" fmla="*/ 39 h 50"/>
                    <a:gd name="T2" fmla="*/ 99 w 127"/>
                    <a:gd name="T3" fmla="*/ 50 h 50"/>
                    <a:gd name="T4" fmla="*/ 33 w 127"/>
                    <a:gd name="T5" fmla="*/ 17 h 50"/>
                    <a:gd name="T6" fmla="*/ 0 w 127"/>
                    <a:gd name="T7" fmla="*/ 28 h 50"/>
                    <a:gd name="T8" fmla="*/ 16 w 127"/>
                    <a:gd name="T9" fmla="*/ 0 h 50"/>
                    <a:gd name="T10" fmla="*/ 99 w 127"/>
                    <a:gd name="T11" fmla="*/ 0 h 50"/>
                    <a:gd name="T12" fmla="*/ 63 w 127"/>
                    <a:gd name="T13" fmla="*/ 8 h 50"/>
                    <a:gd name="T14" fmla="*/ 127 w 127"/>
                    <a:gd name="T15" fmla="*/ 39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7" h="50">
                      <a:moveTo>
                        <a:pt x="127" y="39"/>
                      </a:moveTo>
                      <a:lnTo>
                        <a:pt x="99" y="50"/>
                      </a:lnTo>
                      <a:lnTo>
                        <a:pt x="33" y="17"/>
                      </a:lnTo>
                      <a:lnTo>
                        <a:pt x="0" y="28"/>
                      </a:lnTo>
                      <a:lnTo>
                        <a:pt x="16" y="0"/>
                      </a:lnTo>
                      <a:lnTo>
                        <a:pt x="99" y="0"/>
                      </a:lnTo>
                      <a:lnTo>
                        <a:pt x="63" y="8"/>
                      </a:lnTo>
                      <a:lnTo>
                        <a:pt x="127" y="3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</p:grpSp>
        </p:grpSp>
        <p:sp>
          <p:nvSpPr>
            <p:cNvPr id="303" name="Line 127"/>
            <p:cNvSpPr>
              <a:spLocks noChangeShapeType="1"/>
            </p:cNvSpPr>
            <p:nvPr/>
          </p:nvSpPr>
          <p:spPr bwMode="auto">
            <a:xfrm>
              <a:off x="2832" y="2287"/>
              <a:ext cx="1" cy="112"/>
            </a:xfrm>
            <a:prstGeom prst="line">
              <a:avLst/>
            </a:prstGeom>
            <a:noFill/>
            <a:ln w="3175">
              <a:solidFill>
                <a:srgbClr val="AAE6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04" name="Line 128"/>
            <p:cNvSpPr>
              <a:spLocks noChangeShapeType="1"/>
            </p:cNvSpPr>
            <p:nvPr/>
          </p:nvSpPr>
          <p:spPr bwMode="auto">
            <a:xfrm>
              <a:off x="3219" y="2287"/>
              <a:ext cx="1" cy="112"/>
            </a:xfrm>
            <a:prstGeom prst="line">
              <a:avLst/>
            </a:prstGeom>
            <a:noFill/>
            <a:ln w="3175">
              <a:solidFill>
                <a:srgbClr val="AAE6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323" name="Line 129"/>
          <p:cNvSpPr>
            <a:spLocks noChangeShapeType="1"/>
          </p:cNvSpPr>
          <p:nvPr/>
        </p:nvSpPr>
        <p:spPr bwMode="auto">
          <a:xfrm flipV="1">
            <a:off x="1479550" y="4000500"/>
            <a:ext cx="571500" cy="19685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2075" tIns="46038" rIns="92075" bIns="46038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24" name="Text Box 130"/>
          <p:cNvSpPr txBox="1">
            <a:spLocks noChangeArrowheads="1"/>
          </p:cNvSpPr>
          <p:nvPr/>
        </p:nvSpPr>
        <p:spPr bwMode="auto">
          <a:xfrm>
            <a:off x="1454150" y="3906838"/>
            <a:ext cx="415925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 type="none" w="med" len="sm"/>
                <a:tailEnd type="none" w="med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/>
          <a:p>
            <a:pPr marL="0" marR="0" lvl="0" indent="0" algn="l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BGP</a:t>
            </a:r>
            <a:endParaRPr kumimoji="0" lang="en-US" sz="12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25" name="Text Box 131"/>
          <p:cNvSpPr txBox="1">
            <a:spLocks noChangeArrowheads="1"/>
          </p:cNvSpPr>
          <p:nvPr/>
        </p:nvSpPr>
        <p:spPr bwMode="auto">
          <a:xfrm>
            <a:off x="795338" y="4137025"/>
            <a:ext cx="45085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 type="none" w="med" len="sm"/>
                <a:tailEnd type="none" w="med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 marL="0" marR="0" lvl="0" indent="0" algn="l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Peer</a:t>
            </a:r>
            <a:endParaRPr kumimoji="0" lang="en-US" sz="12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grpSp>
        <p:nvGrpSpPr>
          <p:cNvPr id="326" name="Group 132"/>
          <p:cNvGrpSpPr>
            <a:grpSpLocks/>
          </p:cNvGrpSpPr>
          <p:nvPr/>
        </p:nvGrpSpPr>
        <p:grpSpPr bwMode="auto">
          <a:xfrm>
            <a:off x="1843088" y="4376738"/>
            <a:ext cx="307975" cy="155575"/>
            <a:chOff x="2832" y="2209"/>
            <a:chExt cx="388" cy="239"/>
          </a:xfrm>
        </p:grpSpPr>
        <p:sp>
          <p:nvSpPr>
            <p:cNvPr id="327" name="Oval 133"/>
            <p:cNvSpPr>
              <a:spLocks noChangeArrowheads="1"/>
            </p:cNvSpPr>
            <p:nvPr/>
          </p:nvSpPr>
          <p:spPr bwMode="auto">
            <a:xfrm>
              <a:off x="2833" y="2321"/>
              <a:ext cx="387" cy="127"/>
            </a:xfrm>
            <a:prstGeom prst="ellipse">
              <a:avLst/>
            </a:prstGeom>
            <a:solidFill>
              <a:srgbClr val="0078AA"/>
            </a:solidFill>
            <a:ln w="3175">
              <a:solidFill>
                <a:srgbClr val="AAE6FF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28" name="Rectangle 134"/>
            <p:cNvSpPr>
              <a:spLocks noChangeArrowheads="1"/>
            </p:cNvSpPr>
            <p:nvPr/>
          </p:nvSpPr>
          <p:spPr bwMode="auto">
            <a:xfrm>
              <a:off x="2832" y="2289"/>
              <a:ext cx="387" cy="112"/>
            </a:xfrm>
            <a:prstGeom prst="rect">
              <a:avLst/>
            </a:prstGeom>
            <a:solidFill>
              <a:srgbClr val="0078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29" name="Rectangle 135"/>
            <p:cNvSpPr>
              <a:spLocks noChangeArrowheads="1"/>
            </p:cNvSpPr>
            <p:nvPr/>
          </p:nvSpPr>
          <p:spPr bwMode="auto">
            <a:xfrm>
              <a:off x="2832" y="2289"/>
              <a:ext cx="387" cy="112"/>
            </a:xfrm>
            <a:prstGeom prst="rect">
              <a:avLst/>
            </a:prstGeom>
            <a:solidFill>
              <a:srgbClr val="0078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30" name="Oval 136"/>
            <p:cNvSpPr>
              <a:spLocks noChangeArrowheads="1"/>
            </p:cNvSpPr>
            <p:nvPr/>
          </p:nvSpPr>
          <p:spPr bwMode="auto">
            <a:xfrm>
              <a:off x="2833" y="2209"/>
              <a:ext cx="387" cy="158"/>
            </a:xfrm>
            <a:prstGeom prst="ellipse">
              <a:avLst/>
            </a:prstGeom>
            <a:solidFill>
              <a:srgbClr val="00B4FF"/>
            </a:solidFill>
            <a:ln w="3175">
              <a:solidFill>
                <a:srgbClr val="AAE6FF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grpSp>
          <p:nvGrpSpPr>
            <p:cNvPr id="331" name="Group 137"/>
            <p:cNvGrpSpPr>
              <a:grpSpLocks/>
            </p:cNvGrpSpPr>
            <p:nvPr/>
          </p:nvGrpSpPr>
          <p:grpSpPr bwMode="auto">
            <a:xfrm>
              <a:off x="2891" y="2228"/>
              <a:ext cx="269" cy="120"/>
              <a:chOff x="2891" y="2228"/>
              <a:chExt cx="269" cy="120"/>
            </a:xfrm>
          </p:grpSpPr>
          <p:grpSp>
            <p:nvGrpSpPr>
              <p:cNvPr id="334" name="Group 138"/>
              <p:cNvGrpSpPr>
                <a:grpSpLocks/>
              </p:cNvGrpSpPr>
              <p:nvPr/>
            </p:nvGrpSpPr>
            <p:grpSpPr bwMode="auto">
              <a:xfrm>
                <a:off x="2891" y="2228"/>
                <a:ext cx="266" cy="117"/>
                <a:chOff x="2891" y="2228"/>
                <a:chExt cx="266" cy="117"/>
              </a:xfrm>
            </p:grpSpPr>
            <p:sp>
              <p:nvSpPr>
                <p:cNvPr id="344" name="Freeform 139"/>
                <p:cNvSpPr>
                  <a:spLocks/>
                </p:cNvSpPr>
                <p:nvPr/>
              </p:nvSpPr>
              <p:spPr bwMode="auto">
                <a:xfrm>
                  <a:off x="3030" y="2230"/>
                  <a:ext cx="127" cy="51"/>
                </a:xfrm>
                <a:custGeom>
                  <a:avLst/>
                  <a:gdLst>
                    <a:gd name="T0" fmla="*/ 0 w 127"/>
                    <a:gd name="T1" fmla="*/ 40 h 51"/>
                    <a:gd name="T2" fmla="*/ 28 w 127"/>
                    <a:gd name="T3" fmla="*/ 51 h 51"/>
                    <a:gd name="T4" fmla="*/ 97 w 127"/>
                    <a:gd name="T5" fmla="*/ 17 h 51"/>
                    <a:gd name="T6" fmla="*/ 127 w 127"/>
                    <a:gd name="T7" fmla="*/ 28 h 51"/>
                    <a:gd name="T8" fmla="*/ 111 w 127"/>
                    <a:gd name="T9" fmla="*/ 0 h 51"/>
                    <a:gd name="T10" fmla="*/ 31 w 127"/>
                    <a:gd name="T11" fmla="*/ 0 h 51"/>
                    <a:gd name="T12" fmla="*/ 64 w 127"/>
                    <a:gd name="T13" fmla="*/ 9 h 51"/>
                    <a:gd name="T14" fmla="*/ 0 w 127"/>
                    <a:gd name="T15" fmla="*/ 40 h 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7" h="51">
                      <a:moveTo>
                        <a:pt x="0" y="40"/>
                      </a:moveTo>
                      <a:lnTo>
                        <a:pt x="28" y="51"/>
                      </a:lnTo>
                      <a:lnTo>
                        <a:pt x="97" y="17"/>
                      </a:lnTo>
                      <a:lnTo>
                        <a:pt x="127" y="28"/>
                      </a:lnTo>
                      <a:lnTo>
                        <a:pt x="111" y="0"/>
                      </a:lnTo>
                      <a:lnTo>
                        <a:pt x="31" y="0"/>
                      </a:lnTo>
                      <a:lnTo>
                        <a:pt x="64" y="9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45" name="Freeform 140"/>
                <p:cNvSpPr>
                  <a:spLocks/>
                </p:cNvSpPr>
                <p:nvPr/>
              </p:nvSpPr>
              <p:spPr bwMode="auto">
                <a:xfrm>
                  <a:off x="3030" y="2230"/>
                  <a:ext cx="127" cy="51"/>
                </a:xfrm>
                <a:custGeom>
                  <a:avLst/>
                  <a:gdLst>
                    <a:gd name="T0" fmla="*/ 0 w 127"/>
                    <a:gd name="T1" fmla="*/ 40 h 51"/>
                    <a:gd name="T2" fmla="*/ 28 w 127"/>
                    <a:gd name="T3" fmla="*/ 51 h 51"/>
                    <a:gd name="T4" fmla="*/ 97 w 127"/>
                    <a:gd name="T5" fmla="*/ 17 h 51"/>
                    <a:gd name="T6" fmla="*/ 127 w 127"/>
                    <a:gd name="T7" fmla="*/ 28 h 51"/>
                    <a:gd name="T8" fmla="*/ 111 w 127"/>
                    <a:gd name="T9" fmla="*/ 0 h 51"/>
                    <a:gd name="T10" fmla="*/ 31 w 127"/>
                    <a:gd name="T11" fmla="*/ 0 h 51"/>
                    <a:gd name="T12" fmla="*/ 64 w 127"/>
                    <a:gd name="T13" fmla="*/ 9 h 51"/>
                    <a:gd name="T14" fmla="*/ 0 w 127"/>
                    <a:gd name="T15" fmla="*/ 40 h 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7" h="51">
                      <a:moveTo>
                        <a:pt x="0" y="40"/>
                      </a:moveTo>
                      <a:lnTo>
                        <a:pt x="28" y="51"/>
                      </a:lnTo>
                      <a:lnTo>
                        <a:pt x="97" y="17"/>
                      </a:lnTo>
                      <a:lnTo>
                        <a:pt x="127" y="28"/>
                      </a:lnTo>
                      <a:lnTo>
                        <a:pt x="111" y="0"/>
                      </a:lnTo>
                      <a:lnTo>
                        <a:pt x="31" y="0"/>
                      </a:lnTo>
                      <a:lnTo>
                        <a:pt x="64" y="9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46" name="Freeform 141"/>
                <p:cNvSpPr>
                  <a:spLocks/>
                </p:cNvSpPr>
                <p:nvPr/>
              </p:nvSpPr>
              <p:spPr bwMode="auto">
                <a:xfrm>
                  <a:off x="2891" y="2289"/>
                  <a:ext cx="127" cy="54"/>
                </a:xfrm>
                <a:custGeom>
                  <a:avLst/>
                  <a:gdLst>
                    <a:gd name="T0" fmla="*/ 127 w 127"/>
                    <a:gd name="T1" fmla="*/ 12 h 54"/>
                    <a:gd name="T2" fmla="*/ 99 w 127"/>
                    <a:gd name="T3" fmla="*/ 0 h 54"/>
                    <a:gd name="T4" fmla="*/ 33 w 127"/>
                    <a:gd name="T5" fmla="*/ 34 h 54"/>
                    <a:gd name="T6" fmla="*/ 0 w 127"/>
                    <a:gd name="T7" fmla="*/ 23 h 54"/>
                    <a:gd name="T8" fmla="*/ 16 w 127"/>
                    <a:gd name="T9" fmla="*/ 54 h 54"/>
                    <a:gd name="T10" fmla="*/ 99 w 127"/>
                    <a:gd name="T11" fmla="*/ 54 h 54"/>
                    <a:gd name="T12" fmla="*/ 64 w 127"/>
                    <a:gd name="T13" fmla="*/ 42 h 54"/>
                    <a:gd name="T14" fmla="*/ 127 w 127"/>
                    <a:gd name="T15" fmla="*/ 12 h 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7" h="54">
                      <a:moveTo>
                        <a:pt x="127" y="12"/>
                      </a:moveTo>
                      <a:lnTo>
                        <a:pt x="99" y="0"/>
                      </a:lnTo>
                      <a:lnTo>
                        <a:pt x="33" y="34"/>
                      </a:lnTo>
                      <a:lnTo>
                        <a:pt x="0" y="23"/>
                      </a:lnTo>
                      <a:lnTo>
                        <a:pt x="16" y="54"/>
                      </a:lnTo>
                      <a:lnTo>
                        <a:pt x="99" y="54"/>
                      </a:lnTo>
                      <a:lnTo>
                        <a:pt x="64" y="42"/>
                      </a:lnTo>
                      <a:lnTo>
                        <a:pt x="127" y="1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47" name="Freeform 142"/>
                <p:cNvSpPr>
                  <a:spLocks/>
                </p:cNvSpPr>
                <p:nvPr/>
              </p:nvSpPr>
              <p:spPr bwMode="auto">
                <a:xfrm>
                  <a:off x="2891" y="2289"/>
                  <a:ext cx="127" cy="54"/>
                </a:xfrm>
                <a:custGeom>
                  <a:avLst/>
                  <a:gdLst>
                    <a:gd name="T0" fmla="*/ 127 w 127"/>
                    <a:gd name="T1" fmla="*/ 12 h 54"/>
                    <a:gd name="T2" fmla="*/ 99 w 127"/>
                    <a:gd name="T3" fmla="*/ 0 h 54"/>
                    <a:gd name="T4" fmla="*/ 33 w 127"/>
                    <a:gd name="T5" fmla="*/ 34 h 54"/>
                    <a:gd name="T6" fmla="*/ 0 w 127"/>
                    <a:gd name="T7" fmla="*/ 23 h 54"/>
                    <a:gd name="T8" fmla="*/ 16 w 127"/>
                    <a:gd name="T9" fmla="*/ 54 h 54"/>
                    <a:gd name="T10" fmla="*/ 99 w 127"/>
                    <a:gd name="T11" fmla="*/ 54 h 54"/>
                    <a:gd name="T12" fmla="*/ 64 w 127"/>
                    <a:gd name="T13" fmla="*/ 42 h 54"/>
                    <a:gd name="T14" fmla="*/ 127 w 127"/>
                    <a:gd name="T15" fmla="*/ 12 h 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7" h="54">
                      <a:moveTo>
                        <a:pt x="127" y="12"/>
                      </a:moveTo>
                      <a:lnTo>
                        <a:pt x="99" y="0"/>
                      </a:lnTo>
                      <a:lnTo>
                        <a:pt x="33" y="34"/>
                      </a:lnTo>
                      <a:lnTo>
                        <a:pt x="0" y="23"/>
                      </a:lnTo>
                      <a:lnTo>
                        <a:pt x="16" y="54"/>
                      </a:lnTo>
                      <a:lnTo>
                        <a:pt x="99" y="54"/>
                      </a:lnTo>
                      <a:lnTo>
                        <a:pt x="64" y="42"/>
                      </a:lnTo>
                      <a:lnTo>
                        <a:pt x="127" y="1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48" name="Freeform 143"/>
                <p:cNvSpPr>
                  <a:spLocks/>
                </p:cNvSpPr>
                <p:nvPr/>
              </p:nvSpPr>
              <p:spPr bwMode="auto">
                <a:xfrm>
                  <a:off x="2898" y="2228"/>
                  <a:ext cx="127" cy="50"/>
                </a:xfrm>
                <a:custGeom>
                  <a:avLst/>
                  <a:gdLst>
                    <a:gd name="T0" fmla="*/ 0 w 127"/>
                    <a:gd name="T1" fmla="*/ 11 h 50"/>
                    <a:gd name="T2" fmla="*/ 28 w 127"/>
                    <a:gd name="T3" fmla="*/ 0 h 50"/>
                    <a:gd name="T4" fmla="*/ 97 w 127"/>
                    <a:gd name="T5" fmla="*/ 30 h 50"/>
                    <a:gd name="T6" fmla="*/ 127 w 127"/>
                    <a:gd name="T7" fmla="*/ 22 h 50"/>
                    <a:gd name="T8" fmla="*/ 111 w 127"/>
                    <a:gd name="T9" fmla="*/ 50 h 50"/>
                    <a:gd name="T10" fmla="*/ 31 w 127"/>
                    <a:gd name="T11" fmla="*/ 50 h 50"/>
                    <a:gd name="T12" fmla="*/ 64 w 127"/>
                    <a:gd name="T13" fmla="*/ 42 h 50"/>
                    <a:gd name="T14" fmla="*/ 0 w 127"/>
                    <a:gd name="T15" fmla="*/ 11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7" h="50">
                      <a:moveTo>
                        <a:pt x="0" y="11"/>
                      </a:moveTo>
                      <a:lnTo>
                        <a:pt x="28" y="0"/>
                      </a:lnTo>
                      <a:lnTo>
                        <a:pt x="97" y="30"/>
                      </a:lnTo>
                      <a:lnTo>
                        <a:pt x="127" y="22"/>
                      </a:lnTo>
                      <a:lnTo>
                        <a:pt x="111" y="50"/>
                      </a:lnTo>
                      <a:lnTo>
                        <a:pt x="31" y="50"/>
                      </a:lnTo>
                      <a:lnTo>
                        <a:pt x="64" y="42"/>
                      </a:lnTo>
                      <a:lnTo>
                        <a:pt x="0" y="1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49" name="Freeform 144"/>
                <p:cNvSpPr>
                  <a:spLocks/>
                </p:cNvSpPr>
                <p:nvPr/>
              </p:nvSpPr>
              <p:spPr bwMode="auto">
                <a:xfrm>
                  <a:off x="2898" y="2228"/>
                  <a:ext cx="127" cy="50"/>
                </a:xfrm>
                <a:custGeom>
                  <a:avLst/>
                  <a:gdLst>
                    <a:gd name="T0" fmla="*/ 0 w 127"/>
                    <a:gd name="T1" fmla="*/ 11 h 50"/>
                    <a:gd name="T2" fmla="*/ 28 w 127"/>
                    <a:gd name="T3" fmla="*/ 0 h 50"/>
                    <a:gd name="T4" fmla="*/ 97 w 127"/>
                    <a:gd name="T5" fmla="*/ 30 h 50"/>
                    <a:gd name="T6" fmla="*/ 127 w 127"/>
                    <a:gd name="T7" fmla="*/ 22 h 50"/>
                    <a:gd name="T8" fmla="*/ 111 w 127"/>
                    <a:gd name="T9" fmla="*/ 50 h 50"/>
                    <a:gd name="T10" fmla="*/ 31 w 127"/>
                    <a:gd name="T11" fmla="*/ 50 h 50"/>
                    <a:gd name="T12" fmla="*/ 64 w 127"/>
                    <a:gd name="T13" fmla="*/ 42 h 50"/>
                    <a:gd name="T14" fmla="*/ 0 w 127"/>
                    <a:gd name="T15" fmla="*/ 11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7" h="50">
                      <a:moveTo>
                        <a:pt x="0" y="11"/>
                      </a:moveTo>
                      <a:lnTo>
                        <a:pt x="28" y="0"/>
                      </a:lnTo>
                      <a:lnTo>
                        <a:pt x="97" y="30"/>
                      </a:lnTo>
                      <a:lnTo>
                        <a:pt x="127" y="22"/>
                      </a:lnTo>
                      <a:lnTo>
                        <a:pt x="111" y="50"/>
                      </a:lnTo>
                      <a:lnTo>
                        <a:pt x="31" y="50"/>
                      </a:lnTo>
                      <a:lnTo>
                        <a:pt x="64" y="42"/>
                      </a:lnTo>
                      <a:lnTo>
                        <a:pt x="0" y="1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50" name="Freeform 145"/>
                <p:cNvSpPr>
                  <a:spLocks/>
                </p:cNvSpPr>
                <p:nvPr/>
              </p:nvSpPr>
              <p:spPr bwMode="auto">
                <a:xfrm>
                  <a:off x="3025" y="2295"/>
                  <a:ext cx="128" cy="50"/>
                </a:xfrm>
                <a:custGeom>
                  <a:avLst/>
                  <a:gdLst>
                    <a:gd name="T0" fmla="*/ 128 w 128"/>
                    <a:gd name="T1" fmla="*/ 39 h 50"/>
                    <a:gd name="T2" fmla="*/ 99 w 128"/>
                    <a:gd name="T3" fmla="*/ 50 h 50"/>
                    <a:gd name="T4" fmla="*/ 33 w 128"/>
                    <a:gd name="T5" fmla="*/ 17 h 50"/>
                    <a:gd name="T6" fmla="*/ 0 w 128"/>
                    <a:gd name="T7" fmla="*/ 28 h 50"/>
                    <a:gd name="T8" fmla="*/ 17 w 128"/>
                    <a:gd name="T9" fmla="*/ 0 h 50"/>
                    <a:gd name="T10" fmla="*/ 99 w 128"/>
                    <a:gd name="T11" fmla="*/ 0 h 50"/>
                    <a:gd name="T12" fmla="*/ 64 w 128"/>
                    <a:gd name="T13" fmla="*/ 8 h 50"/>
                    <a:gd name="T14" fmla="*/ 128 w 128"/>
                    <a:gd name="T15" fmla="*/ 39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8" h="50">
                      <a:moveTo>
                        <a:pt x="128" y="39"/>
                      </a:moveTo>
                      <a:lnTo>
                        <a:pt x="99" y="50"/>
                      </a:lnTo>
                      <a:lnTo>
                        <a:pt x="33" y="17"/>
                      </a:lnTo>
                      <a:lnTo>
                        <a:pt x="0" y="28"/>
                      </a:lnTo>
                      <a:lnTo>
                        <a:pt x="17" y="0"/>
                      </a:lnTo>
                      <a:lnTo>
                        <a:pt x="99" y="0"/>
                      </a:lnTo>
                      <a:lnTo>
                        <a:pt x="64" y="8"/>
                      </a:lnTo>
                      <a:lnTo>
                        <a:pt x="128" y="3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51" name="Freeform 146"/>
                <p:cNvSpPr>
                  <a:spLocks/>
                </p:cNvSpPr>
                <p:nvPr/>
              </p:nvSpPr>
              <p:spPr bwMode="auto">
                <a:xfrm>
                  <a:off x="3025" y="2295"/>
                  <a:ext cx="128" cy="50"/>
                </a:xfrm>
                <a:custGeom>
                  <a:avLst/>
                  <a:gdLst>
                    <a:gd name="T0" fmla="*/ 128 w 128"/>
                    <a:gd name="T1" fmla="*/ 39 h 50"/>
                    <a:gd name="T2" fmla="*/ 99 w 128"/>
                    <a:gd name="T3" fmla="*/ 50 h 50"/>
                    <a:gd name="T4" fmla="*/ 33 w 128"/>
                    <a:gd name="T5" fmla="*/ 17 h 50"/>
                    <a:gd name="T6" fmla="*/ 0 w 128"/>
                    <a:gd name="T7" fmla="*/ 28 h 50"/>
                    <a:gd name="T8" fmla="*/ 17 w 128"/>
                    <a:gd name="T9" fmla="*/ 0 h 50"/>
                    <a:gd name="T10" fmla="*/ 99 w 128"/>
                    <a:gd name="T11" fmla="*/ 0 h 50"/>
                    <a:gd name="T12" fmla="*/ 64 w 128"/>
                    <a:gd name="T13" fmla="*/ 8 h 50"/>
                    <a:gd name="T14" fmla="*/ 128 w 128"/>
                    <a:gd name="T15" fmla="*/ 39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8" h="50">
                      <a:moveTo>
                        <a:pt x="128" y="39"/>
                      </a:moveTo>
                      <a:lnTo>
                        <a:pt x="99" y="50"/>
                      </a:lnTo>
                      <a:lnTo>
                        <a:pt x="33" y="17"/>
                      </a:lnTo>
                      <a:lnTo>
                        <a:pt x="0" y="28"/>
                      </a:lnTo>
                      <a:lnTo>
                        <a:pt x="17" y="0"/>
                      </a:lnTo>
                      <a:lnTo>
                        <a:pt x="99" y="0"/>
                      </a:lnTo>
                      <a:lnTo>
                        <a:pt x="64" y="8"/>
                      </a:lnTo>
                      <a:lnTo>
                        <a:pt x="128" y="3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</p:grpSp>
          <p:grpSp>
            <p:nvGrpSpPr>
              <p:cNvPr id="335" name="Group 147"/>
              <p:cNvGrpSpPr>
                <a:grpSpLocks/>
              </p:cNvGrpSpPr>
              <p:nvPr/>
            </p:nvGrpSpPr>
            <p:grpSpPr bwMode="auto">
              <a:xfrm>
                <a:off x="2893" y="2230"/>
                <a:ext cx="267" cy="118"/>
                <a:chOff x="2893" y="2230"/>
                <a:chExt cx="267" cy="118"/>
              </a:xfrm>
            </p:grpSpPr>
            <p:sp>
              <p:nvSpPr>
                <p:cNvPr id="336" name="Freeform 148"/>
                <p:cNvSpPr>
                  <a:spLocks/>
                </p:cNvSpPr>
                <p:nvPr/>
              </p:nvSpPr>
              <p:spPr bwMode="auto">
                <a:xfrm>
                  <a:off x="3032" y="2233"/>
                  <a:ext cx="128" cy="51"/>
                </a:xfrm>
                <a:custGeom>
                  <a:avLst/>
                  <a:gdLst>
                    <a:gd name="T0" fmla="*/ 0 w 128"/>
                    <a:gd name="T1" fmla="*/ 39 h 51"/>
                    <a:gd name="T2" fmla="*/ 29 w 128"/>
                    <a:gd name="T3" fmla="*/ 51 h 51"/>
                    <a:gd name="T4" fmla="*/ 97 w 128"/>
                    <a:gd name="T5" fmla="*/ 17 h 51"/>
                    <a:gd name="T6" fmla="*/ 128 w 128"/>
                    <a:gd name="T7" fmla="*/ 28 h 51"/>
                    <a:gd name="T8" fmla="*/ 111 w 128"/>
                    <a:gd name="T9" fmla="*/ 0 h 51"/>
                    <a:gd name="T10" fmla="*/ 31 w 128"/>
                    <a:gd name="T11" fmla="*/ 0 h 51"/>
                    <a:gd name="T12" fmla="*/ 64 w 128"/>
                    <a:gd name="T13" fmla="*/ 9 h 51"/>
                    <a:gd name="T14" fmla="*/ 0 w 128"/>
                    <a:gd name="T15" fmla="*/ 39 h 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8" h="51">
                      <a:moveTo>
                        <a:pt x="0" y="39"/>
                      </a:moveTo>
                      <a:lnTo>
                        <a:pt x="29" y="51"/>
                      </a:lnTo>
                      <a:lnTo>
                        <a:pt x="97" y="17"/>
                      </a:lnTo>
                      <a:lnTo>
                        <a:pt x="128" y="28"/>
                      </a:lnTo>
                      <a:lnTo>
                        <a:pt x="111" y="0"/>
                      </a:lnTo>
                      <a:lnTo>
                        <a:pt x="31" y="0"/>
                      </a:lnTo>
                      <a:lnTo>
                        <a:pt x="64" y="9"/>
                      </a:lnTo>
                      <a:lnTo>
                        <a:pt x="0" y="3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37" name="Freeform 149"/>
                <p:cNvSpPr>
                  <a:spLocks/>
                </p:cNvSpPr>
                <p:nvPr/>
              </p:nvSpPr>
              <p:spPr bwMode="auto">
                <a:xfrm>
                  <a:off x="3032" y="2233"/>
                  <a:ext cx="128" cy="51"/>
                </a:xfrm>
                <a:custGeom>
                  <a:avLst/>
                  <a:gdLst>
                    <a:gd name="T0" fmla="*/ 0 w 128"/>
                    <a:gd name="T1" fmla="*/ 39 h 51"/>
                    <a:gd name="T2" fmla="*/ 29 w 128"/>
                    <a:gd name="T3" fmla="*/ 51 h 51"/>
                    <a:gd name="T4" fmla="*/ 97 w 128"/>
                    <a:gd name="T5" fmla="*/ 17 h 51"/>
                    <a:gd name="T6" fmla="*/ 128 w 128"/>
                    <a:gd name="T7" fmla="*/ 28 h 51"/>
                    <a:gd name="T8" fmla="*/ 111 w 128"/>
                    <a:gd name="T9" fmla="*/ 0 h 51"/>
                    <a:gd name="T10" fmla="*/ 31 w 128"/>
                    <a:gd name="T11" fmla="*/ 0 h 51"/>
                    <a:gd name="T12" fmla="*/ 64 w 128"/>
                    <a:gd name="T13" fmla="*/ 9 h 51"/>
                    <a:gd name="T14" fmla="*/ 0 w 128"/>
                    <a:gd name="T15" fmla="*/ 39 h 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8" h="51">
                      <a:moveTo>
                        <a:pt x="0" y="39"/>
                      </a:moveTo>
                      <a:lnTo>
                        <a:pt x="29" y="51"/>
                      </a:lnTo>
                      <a:lnTo>
                        <a:pt x="97" y="17"/>
                      </a:lnTo>
                      <a:lnTo>
                        <a:pt x="128" y="28"/>
                      </a:lnTo>
                      <a:lnTo>
                        <a:pt x="111" y="0"/>
                      </a:lnTo>
                      <a:lnTo>
                        <a:pt x="31" y="0"/>
                      </a:lnTo>
                      <a:lnTo>
                        <a:pt x="64" y="9"/>
                      </a:lnTo>
                      <a:lnTo>
                        <a:pt x="0" y="3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38" name="Freeform 150"/>
                <p:cNvSpPr>
                  <a:spLocks/>
                </p:cNvSpPr>
                <p:nvPr/>
              </p:nvSpPr>
              <p:spPr bwMode="auto">
                <a:xfrm>
                  <a:off x="2893" y="2292"/>
                  <a:ext cx="128" cy="53"/>
                </a:xfrm>
                <a:custGeom>
                  <a:avLst/>
                  <a:gdLst>
                    <a:gd name="T0" fmla="*/ 128 w 128"/>
                    <a:gd name="T1" fmla="*/ 11 h 53"/>
                    <a:gd name="T2" fmla="*/ 99 w 128"/>
                    <a:gd name="T3" fmla="*/ 0 h 53"/>
                    <a:gd name="T4" fmla="*/ 33 w 128"/>
                    <a:gd name="T5" fmla="*/ 34 h 53"/>
                    <a:gd name="T6" fmla="*/ 0 w 128"/>
                    <a:gd name="T7" fmla="*/ 23 h 53"/>
                    <a:gd name="T8" fmla="*/ 17 w 128"/>
                    <a:gd name="T9" fmla="*/ 53 h 53"/>
                    <a:gd name="T10" fmla="*/ 99 w 128"/>
                    <a:gd name="T11" fmla="*/ 53 h 53"/>
                    <a:gd name="T12" fmla="*/ 64 w 128"/>
                    <a:gd name="T13" fmla="*/ 42 h 53"/>
                    <a:gd name="T14" fmla="*/ 128 w 128"/>
                    <a:gd name="T15" fmla="*/ 11 h 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8" h="53">
                      <a:moveTo>
                        <a:pt x="128" y="11"/>
                      </a:moveTo>
                      <a:lnTo>
                        <a:pt x="99" y="0"/>
                      </a:lnTo>
                      <a:lnTo>
                        <a:pt x="33" y="34"/>
                      </a:lnTo>
                      <a:lnTo>
                        <a:pt x="0" y="23"/>
                      </a:lnTo>
                      <a:lnTo>
                        <a:pt x="17" y="53"/>
                      </a:lnTo>
                      <a:lnTo>
                        <a:pt x="99" y="53"/>
                      </a:lnTo>
                      <a:lnTo>
                        <a:pt x="64" y="42"/>
                      </a:lnTo>
                      <a:lnTo>
                        <a:pt x="128" y="1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39" name="Freeform 151"/>
                <p:cNvSpPr>
                  <a:spLocks/>
                </p:cNvSpPr>
                <p:nvPr/>
              </p:nvSpPr>
              <p:spPr bwMode="auto">
                <a:xfrm>
                  <a:off x="2893" y="2292"/>
                  <a:ext cx="128" cy="53"/>
                </a:xfrm>
                <a:custGeom>
                  <a:avLst/>
                  <a:gdLst>
                    <a:gd name="T0" fmla="*/ 128 w 128"/>
                    <a:gd name="T1" fmla="*/ 11 h 53"/>
                    <a:gd name="T2" fmla="*/ 99 w 128"/>
                    <a:gd name="T3" fmla="*/ 0 h 53"/>
                    <a:gd name="T4" fmla="*/ 33 w 128"/>
                    <a:gd name="T5" fmla="*/ 34 h 53"/>
                    <a:gd name="T6" fmla="*/ 0 w 128"/>
                    <a:gd name="T7" fmla="*/ 23 h 53"/>
                    <a:gd name="T8" fmla="*/ 17 w 128"/>
                    <a:gd name="T9" fmla="*/ 53 h 53"/>
                    <a:gd name="T10" fmla="*/ 99 w 128"/>
                    <a:gd name="T11" fmla="*/ 53 h 53"/>
                    <a:gd name="T12" fmla="*/ 64 w 128"/>
                    <a:gd name="T13" fmla="*/ 42 h 53"/>
                    <a:gd name="T14" fmla="*/ 128 w 128"/>
                    <a:gd name="T15" fmla="*/ 11 h 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8" h="53">
                      <a:moveTo>
                        <a:pt x="128" y="11"/>
                      </a:moveTo>
                      <a:lnTo>
                        <a:pt x="99" y="0"/>
                      </a:lnTo>
                      <a:lnTo>
                        <a:pt x="33" y="34"/>
                      </a:lnTo>
                      <a:lnTo>
                        <a:pt x="0" y="23"/>
                      </a:lnTo>
                      <a:lnTo>
                        <a:pt x="17" y="53"/>
                      </a:lnTo>
                      <a:lnTo>
                        <a:pt x="99" y="53"/>
                      </a:lnTo>
                      <a:lnTo>
                        <a:pt x="64" y="42"/>
                      </a:lnTo>
                      <a:lnTo>
                        <a:pt x="128" y="1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40" name="Freeform 152"/>
                <p:cNvSpPr>
                  <a:spLocks/>
                </p:cNvSpPr>
                <p:nvPr/>
              </p:nvSpPr>
              <p:spPr bwMode="auto">
                <a:xfrm>
                  <a:off x="2900" y="2230"/>
                  <a:ext cx="128" cy="51"/>
                </a:xfrm>
                <a:custGeom>
                  <a:avLst/>
                  <a:gdLst>
                    <a:gd name="T0" fmla="*/ 0 w 128"/>
                    <a:gd name="T1" fmla="*/ 12 h 51"/>
                    <a:gd name="T2" fmla="*/ 29 w 128"/>
                    <a:gd name="T3" fmla="*/ 0 h 51"/>
                    <a:gd name="T4" fmla="*/ 97 w 128"/>
                    <a:gd name="T5" fmla="*/ 31 h 51"/>
                    <a:gd name="T6" fmla="*/ 128 w 128"/>
                    <a:gd name="T7" fmla="*/ 23 h 51"/>
                    <a:gd name="T8" fmla="*/ 111 w 128"/>
                    <a:gd name="T9" fmla="*/ 51 h 51"/>
                    <a:gd name="T10" fmla="*/ 31 w 128"/>
                    <a:gd name="T11" fmla="*/ 51 h 51"/>
                    <a:gd name="T12" fmla="*/ 64 w 128"/>
                    <a:gd name="T13" fmla="*/ 42 h 51"/>
                    <a:gd name="T14" fmla="*/ 0 w 128"/>
                    <a:gd name="T15" fmla="*/ 12 h 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8" h="51">
                      <a:moveTo>
                        <a:pt x="0" y="12"/>
                      </a:moveTo>
                      <a:lnTo>
                        <a:pt x="29" y="0"/>
                      </a:lnTo>
                      <a:lnTo>
                        <a:pt x="97" y="31"/>
                      </a:lnTo>
                      <a:lnTo>
                        <a:pt x="128" y="23"/>
                      </a:lnTo>
                      <a:lnTo>
                        <a:pt x="111" y="51"/>
                      </a:lnTo>
                      <a:lnTo>
                        <a:pt x="31" y="51"/>
                      </a:lnTo>
                      <a:lnTo>
                        <a:pt x="64" y="42"/>
                      </a:lnTo>
                      <a:lnTo>
                        <a:pt x="0" y="1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41" name="Freeform 153"/>
                <p:cNvSpPr>
                  <a:spLocks/>
                </p:cNvSpPr>
                <p:nvPr/>
              </p:nvSpPr>
              <p:spPr bwMode="auto">
                <a:xfrm>
                  <a:off x="2900" y="2230"/>
                  <a:ext cx="128" cy="51"/>
                </a:xfrm>
                <a:custGeom>
                  <a:avLst/>
                  <a:gdLst>
                    <a:gd name="T0" fmla="*/ 0 w 128"/>
                    <a:gd name="T1" fmla="*/ 12 h 51"/>
                    <a:gd name="T2" fmla="*/ 29 w 128"/>
                    <a:gd name="T3" fmla="*/ 0 h 51"/>
                    <a:gd name="T4" fmla="*/ 97 w 128"/>
                    <a:gd name="T5" fmla="*/ 31 h 51"/>
                    <a:gd name="T6" fmla="*/ 128 w 128"/>
                    <a:gd name="T7" fmla="*/ 23 h 51"/>
                    <a:gd name="T8" fmla="*/ 111 w 128"/>
                    <a:gd name="T9" fmla="*/ 51 h 51"/>
                    <a:gd name="T10" fmla="*/ 31 w 128"/>
                    <a:gd name="T11" fmla="*/ 51 h 51"/>
                    <a:gd name="T12" fmla="*/ 64 w 128"/>
                    <a:gd name="T13" fmla="*/ 42 h 51"/>
                    <a:gd name="T14" fmla="*/ 0 w 128"/>
                    <a:gd name="T15" fmla="*/ 12 h 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8" h="51">
                      <a:moveTo>
                        <a:pt x="0" y="12"/>
                      </a:moveTo>
                      <a:lnTo>
                        <a:pt x="29" y="0"/>
                      </a:lnTo>
                      <a:lnTo>
                        <a:pt x="97" y="31"/>
                      </a:lnTo>
                      <a:lnTo>
                        <a:pt x="128" y="23"/>
                      </a:lnTo>
                      <a:lnTo>
                        <a:pt x="111" y="51"/>
                      </a:lnTo>
                      <a:lnTo>
                        <a:pt x="31" y="51"/>
                      </a:lnTo>
                      <a:lnTo>
                        <a:pt x="64" y="42"/>
                      </a:lnTo>
                      <a:lnTo>
                        <a:pt x="0" y="1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42" name="Freeform 154"/>
                <p:cNvSpPr>
                  <a:spLocks/>
                </p:cNvSpPr>
                <p:nvPr/>
              </p:nvSpPr>
              <p:spPr bwMode="auto">
                <a:xfrm>
                  <a:off x="3028" y="2298"/>
                  <a:ext cx="127" cy="50"/>
                </a:xfrm>
                <a:custGeom>
                  <a:avLst/>
                  <a:gdLst>
                    <a:gd name="T0" fmla="*/ 127 w 127"/>
                    <a:gd name="T1" fmla="*/ 39 h 50"/>
                    <a:gd name="T2" fmla="*/ 99 w 127"/>
                    <a:gd name="T3" fmla="*/ 50 h 50"/>
                    <a:gd name="T4" fmla="*/ 33 w 127"/>
                    <a:gd name="T5" fmla="*/ 17 h 50"/>
                    <a:gd name="T6" fmla="*/ 0 w 127"/>
                    <a:gd name="T7" fmla="*/ 28 h 50"/>
                    <a:gd name="T8" fmla="*/ 16 w 127"/>
                    <a:gd name="T9" fmla="*/ 0 h 50"/>
                    <a:gd name="T10" fmla="*/ 99 w 127"/>
                    <a:gd name="T11" fmla="*/ 0 h 50"/>
                    <a:gd name="T12" fmla="*/ 63 w 127"/>
                    <a:gd name="T13" fmla="*/ 8 h 50"/>
                    <a:gd name="T14" fmla="*/ 127 w 127"/>
                    <a:gd name="T15" fmla="*/ 39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7" h="50">
                      <a:moveTo>
                        <a:pt x="127" y="39"/>
                      </a:moveTo>
                      <a:lnTo>
                        <a:pt x="99" y="50"/>
                      </a:lnTo>
                      <a:lnTo>
                        <a:pt x="33" y="17"/>
                      </a:lnTo>
                      <a:lnTo>
                        <a:pt x="0" y="28"/>
                      </a:lnTo>
                      <a:lnTo>
                        <a:pt x="16" y="0"/>
                      </a:lnTo>
                      <a:lnTo>
                        <a:pt x="99" y="0"/>
                      </a:lnTo>
                      <a:lnTo>
                        <a:pt x="63" y="8"/>
                      </a:lnTo>
                      <a:lnTo>
                        <a:pt x="127" y="3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43" name="Freeform 155"/>
                <p:cNvSpPr>
                  <a:spLocks/>
                </p:cNvSpPr>
                <p:nvPr/>
              </p:nvSpPr>
              <p:spPr bwMode="auto">
                <a:xfrm>
                  <a:off x="3028" y="2298"/>
                  <a:ext cx="127" cy="50"/>
                </a:xfrm>
                <a:custGeom>
                  <a:avLst/>
                  <a:gdLst>
                    <a:gd name="T0" fmla="*/ 127 w 127"/>
                    <a:gd name="T1" fmla="*/ 39 h 50"/>
                    <a:gd name="T2" fmla="*/ 99 w 127"/>
                    <a:gd name="T3" fmla="*/ 50 h 50"/>
                    <a:gd name="T4" fmla="*/ 33 w 127"/>
                    <a:gd name="T5" fmla="*/ 17 h 50"/>
                    <a:gd name="T6" fmla="*/ 0 w 127"/>
                    <a:gd name="T7" fmla="*/ 28 h 50"/>
                    <a:gd name="T8" fmla="*/ 16 w 127"/>
                    <a:gd name="T9" fmla="*/ 0 h 50"/>
                    <a:gd name="T10" fmla="*/ 99 w 127"/>
                    <a:gd name="T11" fmla="*/ 0 h 50"/>
                    <a:gd name="T12" fmla="*/ 63 w 127"/>
                    <a:gd name="T13" fmla="*/ 8 h 50"/>
                    <a:gd name="T14" fmla="*/ 127 w 127"/>
                    <a:gd name="T15" fmla="*/ 39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7" h="50">
                      <a:moveTo>
                        <a:pt x="127" y="39"/>
                      </a:moveTo>
                      <a:lnTo>
                        <a:pt x="99" y="50"/>
                      </a:lnTo>
                      <a:lnTo>
                        <a:pt x="33" y="17"/>
                      </a:lnTo>
                      <a:lnTo>
                        <a:pt x="0" y="28"/>
                      </a:lnTo>
                      <a:lnTo>
                        <a:pt x="16" y="0"/>
                      </a:lnTo>
                      <a:lnTo>
                        <a:pt x="99" y="0"/>
                      </a:lnTo>
                      <a:lnTo>
                        <a:pt x="63" y="8"/>
                      </a:lnTo>
                      <a:lnTo>
                        <a:pt x="127" y="3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</p:grpSp>
        </p:grpSp>
        <p:sp>
          <p:nvSpPr>
            <p:cNvPr id="332" name="Line 156"/>
            <p:cNvSpPr>
              <a:spLocks noChangeShapeType="1"/>
            </p:cNvSpPr>
            <p:nvPr/>
          </p:nvSpPr>
          <p:spPr bwMode="auto">
            <a:xfrm>
              <a:off x="2832" y="2287"/>
              <a:ext cx="1" cy="112"/>
            </a:xfrm>
            <a:prstGeom prst="line">
              <a:avLst/>
            </a:prstGeom>
            <a:noFill/>
            <a:ln w="3175">
              <a:solidFill>
                <a:srgbClr val="AAE6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33" name="Line 157"/>
            <p:cNvSpPr>
              <a:spLocks noChangeShapeType="1"/>
            </p:cNvSpPr>
            <p:nvPr/>
          </p:nvSpPr>
          <p:spPr bwMode="auto">
            <a:xfrm>
              <a:off x="3219" y="2287"/>
              <a:ext cx="1" cy="112"/>
            </a:xfrm>
            <a:prstGeom prst="line">
              <a:avLst/>
            </a:prstGeom>
            <a:noFill/>
            <a:ln w="3175">
              <a:solidFill>
                <a:srgbClr val="AAE6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352" name="Group 158"/>
          <p:cNvGrpSpPr>
            <a:grpSpLocks/>
          </p:cNvGrpSpPr>
          <p:nvPr/>
        </p:nvGrpSpPr>
        <p:grpSpPr bwMode="auto">
          <a:xfrm>
            <a:off x="3586163" y="4360863"/>
            <a:ext cx="309562" cy="155575"/>
            <a:chOff x="2832" y="2209"/>
            <a:chExt cx="388" cy="239"/>
          </a:xfrm>
        </p:grpSpPr>
        <p:sp>
          <p:nvSpPr>
            <p:cNvPr id="353" name="Oval 159"/>
            <p:cNvSpPr>
              <a:spLocks noChangeArrowheads="1"/>
            </p:cNvSpPr>
            <p:nvPr/>
          </p:nvSpPr>
          <p:spPr bwMode="auto">
            <a:xfrm>
              <a:off x="2833" y="2321"/>
              <a:ext cx="387" cy="127"/>
            </a:xfrm>
            <a:prstGeom prst="ellipse">
              <a:avLst/>
            </a:prstGeom>
            <a:solidFill>
              <a:srgbClr val="0078AA"/>
            </a:solidFill>
            <a:ln w="3175">
              <a:solidFill>
                <a:srgbClr val="AAE6FF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54" name="Rectangle 160"/>
            <p:cNvSpPr>
              <a:spLocks noChangeArrowheads="1"/>
            </p:cNvSpPr>
            <p:nvPr/>
          </p:nvSpPr>
          <p:spPr bwMode="auto">
            <a:xfrm>
              <a:off x="2832" y="2289"/>
              <a:ext cx="387" cy="112"/>
            </a:xfrm>
            <a:prstGeom prst="rect">
              <a:avLst/>
            </a:prstGeom>
            <a:solidFill>
              <a:srgbClr val="0078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55" name="Rectangle 161"/>
            <p:cNvSpPr>
              <a:spLocks noChangeArrowheads="1"/>
            </p:cNvSpPr>
            <p:nvPr/>
          </p:nvSpPr>
          <p:spPr bwMode="auto">
            <a:xfrm>
              <a:off x="2832" y="2289"/>
              <a:ext cx="387" cy="112"/>
            </a:xfrm>
            <a:prstGeom prst="rect">
              <a:avLst/>
            </a:prstGeom>
            <a:solidFill>
              <a:srgbClr val="0078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56" name="Oval 162"/>
            <p:cNvSpPr>
              <a:spLocks noChangeArrowheads="1"/>
            </p:cNvSpPr>
            <p:nvPr/>
          </p:nvSpPr>
          <p:spPr bwMode="auto">
            <a:xfrm>
              <a:off x="2833" y="2209"/>
              <a:ext cx="387" cy="158"/>
            </a:xfrm>
            <a:prstGeom prst="ellipse">
              <a:avLst/>
            </a:prstGeom>
            <a:solidFill>
              <a:srgbClr val="00B4FF"/>
            </a:solidFill>
            <a:ln w="3175">
              <a:solidFill>
                <a:srgbClr val="AAE6FF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grpSp>
          <p:nvGrpSpPr>
            <p:cNvPr id="357" name="Group 163"/>
            <p:cNvGrpSpPr>
              <a:grpSpLocks/>
            </p:cNvGrpSpPr>
            <p:nvPr/>
          </p:nvGrpSpPr>
          <p:grpSpPr bwMode="auto">
            <a:xfrm>
              <a:off x="2891" y="2228"/>
              <a:ext cx="269" cy="120"/>
              <a:chOff x="2891" y="2228"/>
              <a:chExt cx="269" cy="120"/>
            </a:xfrm>
          </p:grpSpPr>
          <p:grpSp>
            <p:nvGrpSpPr>
              <p:cNvPr id="360" name="Group 164"/>
              <p:cNvGrpSpPr>
                <a:grpSpLocks/>
              </p:cNvGrpSpPr>
              <p:nvPr/>
            </p:nvGrpSpPr>
            <p:grpSpPr bwMode="auto">
              <a:xfrm>
                <a:off x="2891" y="2228"/>
                <a:ext cx="266" cy="117"/>
                <a:chOff x="2891" y="2228"/>
                <a:chExt cx="266" cy="117"/>
              </a:xfrm>
            </p:grpSpPr>
            <p:sp>
              <p:nvSpPr>
                <p:cNvPr id="370" name="Freeform 165"/>
                <p:cNvSpPr>
                  <a:spLocks/>
                </p:cNvSpPr>
                <p:nvPr/>
              </p:nvSpPr>
              <p:spPr bwMode="auto">
                <a:xfrm>
                  <a:off x="3030" y="2230"/>
                  <a:ext cx="127" cy="51"/>
                </a:xfrm>
                <a:custGeom>
                  <a:avLst/>
                  <a:gdLst>
                    <a:gd name="T0" fmla="*/ 0 w 127"/>
                    <a:gd name="T1" fmla="*/ 40 h 51"/>
                    <a:gd name="T2" fmla="*/ 28 w 127"/>
                    <a:gd name="T3" fmla="*/ 51 h 51"/>
                    <a:gd name="T4" fmla="*/ 97 w 127"/>
                    <a:gd name="T5" fmla="*/ 17 h 51"/>
                    <a:gd name="T6" fmla="*/ 127 w 127"/>
                    <a:gd name="T7" fmla="*/ 28 h 51"/>
                    <a:gd name="T8" fmla="*/ 111 w 127"/>
                    <a:gd name="T9" fmla="*/ 0 h 51"/>
                    <a:gd name="T10" fmla="*/ 31 w 127"/>
                    <a:gd name="T11" fmla="*/ 0 h 51"/>
                    <a:gd name="T12" fmla="*/ 64 w 127"/>
                    <a:gd name="T13" fmla="*/ 9 h 51"/>
                    <a:gd name="T14" fmla="*/ 0 w 127"/>
                    <a:gd name="T15" fmla="*/ 40 h 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7" h="51">
                      <a:moveTo>
                        <a:pt x="0" y="40"/>
                      </a:moveTo>
                      <a:lnTo>
                        <a:pt x="28" y="51"/>
                      </a:lnTo>
                      <a:lnTo>
                        <a:pt x="97" y="17"/>
                      </a:lnTo>
                      <a:lnTo>
                        <a:pt x="127" y="28"/>
                      </a:lnTo>
                      <a:lnTo>
                        <a:pt x="111" y="0"/>
                      </a:lnTo>
                      <a:lnTo>
                        <a:pt x="31" y="0"/>
                      </a:lnTo>
                      <a:lnTo>
                        <a:pt x="64" y="9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71" name="Freeform 166"/>
                <p:cNvSpPr>
                  <a:spLocks/>
                </p:cNvSpPr>
                <p:nvPr/>
              </p:nvSpPr>
              <p:spPr bwMode="auto">
                <a:xfrm>
                  <a:off x="3030" y="2230"/>
                  <a:ext cx="127" cy="51"/>
                </a:xfrm>
                <a:custGeom>
                  <a:avLst/>
                  <a:gdLst>
                    <a:gd name="T0" fmla="*/ 0 w 127"/>
                    <a:gd name="T1" fmla="*/ 40 h 51"/>
                    <a:gd name="T2" fmla="*/ 28 w 127"/>
                    <a:gd name="T3" fmla="*/ 51 h 51"/>
                    <a:gd name="T4" fmla="*/ 97 w 127"/>
                    <a:gd name="T5" fmla="*/ 17 h 51"/>
                    <a:gd name="T6" fmla="*/ 127 w 127"/>
                    <a:gd name="T7" fmla="*/ 28 h 51"/>
                    <a:gd name="T8" fmla="*/ 111 w 127"/>
                    <a:gd name="T9" fmla="*/ 0 h 51"/>
                    <a:gd name="T10" fmla="*/ 31 w 127"/>
                    <a:gd name="T11" fmla="*/ 0 h 51"/>
                    <a:gd name="T12" fmla="*/ 64 w 127"/>
                    <a:gd name="T13" fmla="*/ 9 h 51"/>
                    <a:gd name="T14" fmla="*/ 0 w 127"/>
                    <a:gd name="T15" fmla="*/ 40 h 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7" h="51">
                      <a:moveTo>
                        <a:pt x="0" y="40"/>
                      </a:moveTo>
                      <a:lnTo>
                        <a:pt x="28" y="51"/>
                      </a:lnTo>
                      <a:lnTo>
                        <a:pt x="97" y="17"/>
                      </a:lnTo>
                      <a:lnTo>
                        <a:pt x="127" y="28"/>
                      </a:lnTo>
                      <a:lnTo>
                        <a:pt x="111" y="0"/>
                      </a:lnTo>
                      <a:lnTo>
                        <a:pt x="31" y="0"/>
                      </a:lnTo>
                      <a:lnTo>
                        <a:pt x="64" y="9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72" name="Freeform 167"/>
                <p:cNvSpPr>
                  <a:spLocks/>
                </p:cNvSpPr>
                <p:nvPr/>
              </p:nvSpPr>
              <p:spPr bwMode="auto">
                <a:xfrm>
                  <a:off x="2891" y="2289"/>
                  <a:ext cx="127" cy="54"/>
                </a:xfrm>
                <a:custGeom>
                  <a:avLst/>
                  <a:gdLst>
                    <a:gd name="T0" fmla="*/ 127 w 127"/>
                    <a:gd name="T1" fmla="*/ 12 h 54"/>
                    <a:gd name="T2" fmla="*/ 99 w 127"/>
                    <a:gd name="T3" fmla="*/ 0 h 54"/>
                    <a:gd name="T4" fmla="*/ 33 w 127"/>
                    <a:gd name="T5" fmla="*/ 34 h 54"/>
                    <a:gd name="T6" fmla="*/ 0 w 127"/>
                    <a:gd name="T7" fmla="*/ 23 h 54"/>
                    <a:gd name="T8" fmla="*/ 16 w 127"/>
                    <a:gd name="T9" fmla="*/ 54 h 54"/>
                    <a:gd name="T10" fmla="*/ 99 w 127"/>
                    <a:gd name="T11" fmla="*/ 54 h 54"/>
                    <a:gd name="T12" fmla="*/ 64 w 127"/>
                    <a:gd name="T13" fmla="*/ 42 h 54"/>
                    <a:gd name="T14" fmla="*/ 127 w 127"/>
                    <a:gd name="T15" fmla="*/ 12 h 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7" h="54">
                      <a:moveTo>
                        <a:pt x="127" y="12"/>
                      </a:moveTo>
                      <a:lnTo>
                        <a:pt x="99" y="0"/>
                      </a:lnTo>
                      <a:lnTo>
                        <a:pt x="33" y="34"/>
                      </a:lnTo>
                      <a:lnTo>
                        <a:pt x="0" y="23"/>
                      </a:lnTo>
                      <a:lnTo>
                        <a:pt x="16" y="54"/>
                      </a:lnTo>
                      <a:lnTo>
                        <a:pt x="99" y="54"/>
                      </a:lnTo>
                      <a:lnTo>
                        <a:pt x="64" y="42"/>
                      </a:lnTo>
                      <a:lnTo>
                        <a:pt x="127" y="1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73" name="Freeform 168"/>
                <p:cNvSpPr>
                  <a:spLocks/>
                </p:cNvSpPr>
                <p:nvPr/>
              </p:nvSpPr>
              <p:spPr bwMode="auto">
                <a:xfrm>
                  <a:off x="2891" y="2289"/>
                  <a:ext cx="127" cy="54"/>
                </a:xfrm>
                <a:custGeom>
                  <a:avLst/>
                  <a:gdLst>
                    <a:gd name="T0" fmla="*/ 127 w 127"/>
                    <a:gd name="T1" fmla="*/ 12 h 54"/>
                    <a:gd name="T2" fmla="*/ 99 w 127"/>
                    <a:gd name="T3" fmla="*/ 0 h 54"/>
                    <a:gd name="T4" fmla="*/ 33 w 127"/>
                    <a:gd name="T5" fmla="*/ 34 h 54"/>
                    <a:gd name="T6" fmla="*/ 0 w 127"/>
                    <a:gd name="T7" fmla="*/ 23 h 54"/>
                    <a:gd name="T8" fmla="*/ 16 w 127"/>
                    <a:gd name="T9" fmla="*/ 54 h 54"/>
                    <a:gd name="T10" fmla="*/ 99 w 127"/>
                    <a:gd name="T11" fmla="*/ 54 h 54"/>
                    <a:gd name="T12" fmla="*/ 64 w 127"/>
                    <a:gd name="T13" fmla="*/ 42 h 54"/>
                    <a:gd name="T14" fmla="*/ 127 w 127"/>
                    <a:gd name="T15" fmla="*/ 12 h 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7" h="54">
                      <a:moveTo>
                        <a:pt x="127" y="12"/>
                      </a:moveTo>
                      <a:lnTo>
                        <a:pt x="99" y="0"/>
                      </a:lnTo>
                      <a:lnTo>
                        <a:pt x="33" y="34"/>
                      </a:lnTo>
                      <a:lnTo>
                        <a:pt x="0" y="23"/>
                      </a:lnTo>
                      <a:lnTo>
                        <a:pt x="16" y="54"/>
                      </a:lnTo>
                      <a:lnTo>
                        <a:pt x="99" y="54"/>
                      </a:lnTo>
                      <a:lnTo>
                        <a:pt x="64" y="42"/>
                      </a:lnTo>
                      <a:lnTo>
                        <a:pt x="127" y="1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74" name="Freeform 169"/>
                <p:cNvSpPr>
                  <a:spLocks/>
                </p:cNvSpPr>
                <p:nvPr/>
              </p:nvSpPr>
              <p:spPr bwMode="auto">
                <a:xfrm>
                  <a:off x="2898" y="2228"/>
                  <a:ext cx="127" cy="50"/>
                </a:xfrm>
                <a:custGeom>
                  <a:avLst/>
                  <a:gdLst>
                    <a:gd name="T0" fmla="*/ 0 w 127"/>
                    <a:gd name="T1" fmla="*/ 11 h 50"/>
                    <a:gd name="T2" fmla="*/ 28 w 127"/>
                    <a:gd name="T3" fmla="*/ 0 h 50"/>
                    <a:gd name="T4" fmla="*/ 97 w 127"/>
                    <a:gd name="T5" fmla="*/ 30 h 50"/>
                    <a:gd name="T6" fmla="*/ 127 w 127"/>
                    <a:gd name="T7" fmla="*/ 22 h 50"/>
                    <a:gd name="T8" fmla="*/ 111 w 127"/>
                    <a:gd name="T9" fmla="*/ 50 h 50"/>
                    <a:gd name="T10" fmla="*/ 31 w 127"/>
                    <a:gd name="T11" fmla="*/ 50 h 50"/>
                    <a:gd name="T12" fmla="*/ 64 w 127"/>
                    <a:gd name="T13" fmla="*/ 42 h 50"/>
                    <a:gd name="T14" fmla="*/ 0 w 127"/>
                    <a:gd name="T15" fmla="*/ 11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7" h="50">
                      <a:moveTo>
                        <a:pt x="0" y="11"/>
                      </a:moveTo>
                      <a:lnTo>
                        <a:pt x="28" y="0"/>
                      </a:lnTo>
                      <a:lnTo>
                        <a:pt x="97" y="30"/>
                      </a:lnTo>
                      <a:lnTo>
                        <a:pt x="127" y="22"/>
                      </a:lnTo>
                      <a:lnTo>
                        <a:pt x="111" y="50"/>
                      </a:lnTo>
                      <a:lnTo>
                        <a:pt x="31" y="50"/>
                      </a:lnTo>
                      <a:lnTo>
                        <a:pt x="64" y="42"/>
                      </a:lnTo>
                      <a:lnTo>
                        <a:pt x="0" y="1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75" name="Freeform 170"/>
                <p:cNvSpPr>
                  <a:spLocks/>
                </p:cNvSpPr>
                <p:nvPr/>
              </p:nvSpPr>
              <p:spPr bwMode="auto">
                <a:xfrm>
                  <a:off x="2898" y="2228"/>
                  <a:ext cx="127" cy="50"/>
                </a:xfrm>
                <a:custGeom>
                  <a:avLst/>
                  <a:gdLst>
                    <a:gd name="T0" fmla="*/ 0 w 127"/>
                    <a:gd name="T1" fmla="*/ 11 h 50"/>
                    <a:gd name="T2" fmla="*/ 28 w 127"/>
                    <a:gd name="T3" fmla="*/ 0 h 50"/>
                    <a:gd name="T4" fmla="*/ 97 w 127"/>
                    <a:gd name="T5" fmla="*/ 30 h 50"/>
                    <a:gd name="T6" fmla="*/ 127 w 127"/>
                    <a:gd name="T7" fmla="*/ 22 h 50"/>
                    <a:gd name="T8" fmla="*/ 111 w 127"/>
                    <a:gd name="T9" fmla="*/ 50 h 50"/>
                    <a:gd name="T10" fmla="*/ 31 w 127"/>
                    <a:gd name="T11" fmla="*/ 50 h 50"/>
                    <a:gd name="T12" fmla="*/ 64 w 127"/>
                    <a:gd name="T13" fmla="*/ 42 h 50"/>
                    <a:gd name="T14" fmla="*/ 0 w 127"/>
                    <a:gd name="T15" fmla="*/ 11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7" h="50">
                      <a:moveTo>
                        <a:pt x="0" y="11"/>
                      </a:moveTo>
                      <a:lnTo>
                        <a:pt x="28" y="0"/>
                      </a:lnTo>
                      <a:lnTo>
                        <a:pt x="97" y="30"/>
                      </a:lnTo>
                      <a:lnTo>
                        <a:pt x="127" y="22"/>
                      </a:lnTo>
                      <a:lnTo>
                        <a:pt x="111" y="50"/>
                      </a:lnTo>
                      <a:lnTo>
                        <a:pt x="31" y="50"/>
                      </a:lnTo>
                      <a:lnTo>
                        <a:pt x="64" y="42"/>
                      </a:lnTo>
                      <a:lnTo>
                        <a:pt x="0" y="1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76" name="Freeform 171"/>
                <p:cNvSpPr>
                  <a:spLocks/>
                </p:cNvSpPr>
                <p:nvPr/>
              </p:nvSpPr>
              <p:spPr bwMode="auto">
                <a:xfrm>
                  <a:off x="3025" y="2295"/>
                  <a:ext cx="128" cy="50"/>
                </a:xfrm>
                <a:custGeom>
                  <a:avLst/>
                  <a:gdLst>
                    <a:gd name="T0" fmla="*/ 128 w 128"/>
                    <a:gd name="T1" fmla="*/ 39 h 50"/>
                    <a:gd name="T2" fmla="*/ 99 w 128"/>
                    <a:gd name="T3" fmla="*/ 50 h 50"/>
                    <a:gd name="T4" fmla="*/ 33 w 128"/>
                    <a:gd name="T5" fmla="*/ 17 h 50"/>
                    <a:gd name="T6" fmla="*/ 0 w 128"/>
                    <a:gd name="T7" fmla="*/ 28 h 50"/>
                    <a:gd name="T8" fmla="*/ 17 w 128"/>
                    <a:gd name="T9" fmla="*/ 0 h 50"/>
                    <a:gd name="T10" fmla="*/ 99 w 128"/>
                    <a:gd name="T11" fmla="*/ 0 h 50"/>
                    <a:gd name="T12" fmla="*/ 64 w 128"/>
                    <a:gd name="T13" fmla="*/ 8 h 50"/>
                    <a:gd name="T14" fmla="*/ 128 w 128"/>
                    <a:gd name="T15" fmla="*/ 39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8" h="50">
                      <a:moveTo>
                        <a:pt x="128" y="39"/>
                      </a:moveTo>
                      <a:lnTo>
                        <a:pt x="99" y="50"/>
                      </a:lnTo>
                      <a:lnTo>
                        <a:pt x="33" y="17"/>
                      </a:lnTo>
                      <a:lnTo>
                        <a:pt x="0" y="28"/>
                      </a:lnTo>
                      <a:lnTo>
                        <a:pt x="17" y="0"/>
                      </a:lnTo>
                      <a:lnTo>
                        <a:pt x="99" y="0"/>
                      </a:lnTo>
                      <a:lnTo>
                        <a:pt x="64" y="8"/>
                      </a:lnTo>
                      <a:lnTo>
                        <a:pt x="128" y="3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77" name="Freeform 172"/>
                <p:cNvSpPr>
                  <a:spLocks/>
                </p:cNvSpPr>
                <p:nvPr/>
              </p:nvSpPr>
              <p:spPr bwMode="auto">
                <a:xfrm>
                  <a:off x="3025" y="2295"/>
                  <a:ext cx="128" cy="50"/>
                </a:xfrm>
                <a:custGeom>
                  <a:avLst/>
                  <a:gdLst>
                    <a:gd name="T0" fmla="*/ 128 w 128"/>
                    <a:gd name="T1" fmla="*/ 39 h 50"/>
                    <a:gd name="T2" fmla="*/ 99 w 128"/>
                    <a:gd name="T3" fmla="*/ 50 h 50"/>
                    <a:gd name="T4" fmla="*/ 33 w 128"/>
                    <a:gd name="T5" fmla="*/ 17 h 50"/>
                    <a:gd name="T6" fmla="*/ 0 w 128"/>
                    <a:gd name="T7" fmla="*/ 28 h 50"/>
                    <a:gd name="T8" fmla="*/ 17 w 128"/>
                    <a:gd name="T9" fmla="*/ 0 h 50"/>
                    <a:gd name="T10" fmla="*/ 99 w 128"/>
                    <a:gd name="T11" fmla="*/ 0 h 50"/>
                    <a:gd name="T12" fmla="*/ 64 w 128"/>
                    <a:gd name="T13" fmla="*/ 8 h 50"/>
                    <a:gd name="T14" fmla="*/ 128 w 128"/>
                    <a:gd name="T15" fmla="*/ 39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8" h="50">
                      <a:moveTo>
                        <a:pt x="128" y="39"/>
                      </a:moveTo>
                      <a:lnTo>
                        <a:pt x="99" y="50"/>
                      </a:lnTo>
                      <a:lnTo>
                        <a:pt x="33" y="17"/>
                      </a:lnTo>
                      <a:lnTo>
                        <a:pt x="0" y="28"/>
                      </a:lnTo>
                      <a:lnTo>
                        <a:pt x="17" y="0"/>
                      </a:lnTo>
                      <a:lnTo>
                        <a:pt x="99" y="0"/>
                      </a:lnTo>
                      <a:lnTo>
                        <a:pt x="64" y="8"/>
                      </a:lnTo>
                      <a:lnTo>
                        <a:pt x="128" y="3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</p:grpSp>
          <p:grpSp>
            <p:nvGrpSpPr>
              <p:cNvPr id="361" name="Group 173"/>
              <p:cNvGrpSpPr>
                <a:grpSpLocks/>
              </p:cNvGrpSpPr>
              <p:nvPr/>
            </p:nvGrpSpPr>
            <p:grpSpPr bwMode="auto">
              <a:xfrm>
                <a:off x="2893" y="2230"/>
                <a:ext cx="267" cy="118"/>
                <a:chOff x="2893" y="2230"/>
                <a:chExt cx="267" cy="118"/>
              </a:xfrm>
            </p:grpSpPr>
            <p:sp>
              <p:nvSpPr>
                <p:cNvPr id="362" name="Freeform 174"/>
                <p:cNvSpPr>
                  <a:spLocks/>
                </p:cNvSpPr>
                <p:nvPr/>
              </p:nvSpPr>
              <p:spPr bwMode="auto">
                <a:xfrm>
                  <a:off x="3032" y="2233"/>
                  <a:ext cx="128" cy="51"/>
                </a:xfrm>
                <a:custGeom>
                  <a:avLst/>
                  <a:gdLst>
                    <a:gd name="T0" fmla="*/ 0 w 128"/>
                    <a:gd name="T1" fmla="*/ 39 h 51"/>
                    <a:gd name="T2" fmla="*/ 29 w 128"/>
                    <a:gd name="T3" fmla="*/ 51 h 51"/>
                    <a:gd name="T4" fmla="*/ 97 w 128"/>
                    <a:gd name="T5" fmla="*/ 17 h 51"/>
                    <a:gd name="T6" fmla="*/ 128 w 128"/>
                    <a:gd name="T7" fmla="*/ 28 h 51"/>
                    <a:gd name="T8" fmla="*/ 111 w 128"/>
                    <a:gd name="T9" fmla="*/ 0 h 51"/>
                    <a:gd name="T10" fmla="*/ 31 w 128"/>
                    <a:gd name="T11" fmla="*/ 0 h 51"/>
                    <a:gd name="T12" fmla="*/ 64 w 128"/>
                    <a:gd name="T13" fmla="*/ 9 h 51"/>
                    <a:gd name="T14" fmla="*/ 0 w 128"/>
                    <a:gd name="T15" fmla="*/ 39 h 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8" h="51">
                      <a:moveTo>
                        <a:pt x="0" y="39"/>
                      </a:moveTo>
                      <a:lnTo>
                        <a:pt x="29" y="51"/>
                      </a:lnTo>
                      <a:lnTo>
                        <a:pt x="97" y="17"/>
                      </a:lnTo>
                      <a:lnTo>
                        <a:pt x="128" y="28"/>
                      </a:lnTo>
                      <a:lnTo>
                        <a:pt x="111" y="0"/>
                      </a:lnTo>
                      <a:lnTo>
                        <a:pt x="31" y="0"/>
                      </a:lnTo>
                      <a:lnTo>
                        <a:pt x="64" y="9"/>
                      </a:lnTo>
                      <a:lnTo>
                        <a:pt x="0" y="3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63" name="Freeform 175"/>
                <p:cNvSpPr>
                  <a:spLocks/>
                </p:cNvSpPr>
                <p:nvPr/>
              </p:nvSpPr>
              <p:spPr bwMode="auto">
                <a:xfrm>
                  <a:off x="3032" y="2233"/>
                  <a:ext cx="128" cy="51"/>
                </a:xfrm>
                <a:custGeom>
                  <a:avLst/>
                  <a:gdLst>
                    <a:gd name="T0" fmla="*/ 0 w 128"/>
                    <a:gd name="T1" fmla="*/ 39 h 51"/>
                    <a:gd name="T2" fmla="*/ 29 w 128"/>
                    <a:gd name="T3" fmla="*/ 51 h 51"/>
                    <a:gd name="T4" fmla="*/ 97 w 128"/>
                    <a:gd name="T5" fmla="*/ 17 h 51"/>
                    <a:gd name="T6" fmla="*/ 128 w 128"/>
                    <a:gd name="T7" fmla="*/ 28 h 51"/>
                    <a:gd name="T8" fmla="*/ 111 w 128"/>
                    <a:gd name="T9" fmla="*/ 0 h 51"/>
                    <a:gd name="T10" fmla="*/ 31 w 128"/>
                    <a:gd name="T11" fmla="*/ 0 h 51"/>
                    <a:gd name="T12" fmla="*/ 64 w 128"/>
                    <a:gd name="T13" fmla="*/ 9 h 51"/>
                    <a:gd name="T14" fmla="*/ 0 w 128"/>
                    <a:gd name="T15" fmla="*/ 39 h 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8" h="51">
                      <a:moveTo>
                        <a:pt x="0" y="39"/>
                      </a:moveTo>
                      <a:lnTo>
                        <a:pt x="29" y="51"/>
                      </a:lnTo>
                      <a:lnTo>
                        <a:pt x="97" y="17"/>
                      </a:lnTo>
                      <a:lnTo>
                        <a:pt x="128" y="28"/>
                      </a:lnTo>
                      <a:lnTo>
                        <a:pt x="111" y="0"/>
                      </a:lnTo>
                      <a:lnTo>
                        <a:pt x="31" y="0"/>
                      </a:lnTo>
                      <a:lnTo>
                        <a:pt x="64" y="9"/>
                      </a:lnTo>
                      <a:lnTo>
                        <a:pt x="0" y="3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64" name="Freeform 176"/>
                <p:cNvSpPr>
                  <a:spLocks/>
                </p:cNvSpPr>
                <p:nvPr/>
              </p:nvSpPr>
              <p:spPr bwMode="auto">
                <a:xfrm>
                  <a:off x="2893" y="2292"/>
                  <a:ext cx="128" cy="53"/>
                </a:xfrm>
                <a:custGeom>
                  <a:avLst/>
                  <a:gdLst>
                    <a:gd name="T0" fmla="*/ 128 w 128"/>
                    <a:gd name="T1" fmla="*/ 11 h 53"/>
                    <a:gd name="T2" fmla="*/ 99 w 128"/>
                    <a:gd name="T3" fmla="*/ 0 h 53"/>
                    <a:gd name="T4" fmla="*/ 33 w 128"/>
                    <a:gd name="T5" fmla="*/ 34 h 53"/>
                    <a:gd name="T6" fmla="*/ 0 w 128"/>
                    <a:gd name="T7" fmla="*/ 23 h 53"/>
                    <a:gd name="T8" fmla="*/ 17 w 128"/>
                    <a:gd name="T9" fmla="*/ 53 h 53"/>
                    <a:gd name="T10" fmla="*/ 99 w 128"/>
                    <a:gd name="T11" fmla="*/ 53 h 53"/>
                    <a:gd name="T12" fmla="*/ 64 w 128"/>
                    <a:gd name="T13" fmla="*/ 42 h 53"/>
                    <a:gd name="T14" fmla="*/ 128 w 128"/>
                    <a:gd name="T15" fmla="*/ 11 h 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8" h="53">
                      <a:moveTo>
                        <a:pt x="128" y="11"/>
                      </a:moveTo>
                      <a:lnTo>
                        <a:pt x="99" y="0"/>
                      </a:lnTo>
                      <a:lnTo>
                        <a:pt x="33" y="34"/>
                      </a:lnTo>
                      <a:lnTo>
                        <a:pt x="0" y="23"/>
                      </a:lnTo>
                      <a:lnTo>
                        <a:pt x="17" y="53"/>
                      </a:lnTo>
                      <a:lnTo>
                        <a:pt x="99" y="53"/>
                      </a:lnTo>
                      <a:lnTo>
                        <a:pt x="64" y="42"/>
                      </a:lnTo>
                      <a:lnTo>
                        <a:pt x="128" y="1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65" name="Freeform 177"/>
                <p:cNvSpPr>
                  <a:spLocks/>
                </p:cNvSpPr>
                <p:nvPr/>
              </p:nvSpPr>
              <p:spPr bwMode="auto">
                <a:xfrm>
                  <a:off x="2893" y="2292"/>
                  <a:ext cx="128" cy="53"/>
                </a:xfrm>
                <a:custGeom>
                  <a:avLst/>
                  <a:gdLst>
                    <a:gd name="T0" fmla="*/ 128 w 128"/>
                    <a:gd name="T1" fmla="*/ 11 h 53"/>
                    <a:gd name="T2" fmla="*/ 99 w 128"/>
                    <a:gd name="T3" fmla="*/ 0 h 53"/>
                    <a:gd name="T4" fmla="*/ 33 w 128"/>
                    <a:gd name="T5" fmla="*/ 34 h 53"/>
                    <a:gd name="T6" fmla="*/ 0 w 128"/>
                    <a:gd name="T7" fmla="*/ 23 h 53"/>
                    <a:gd name="T8" fmla="*/ 17 w 128"/>
                    <a:gd name="T9" fmla="*/ 53 h 53"/>
                    <a:gd name="T10" fmla="*/ 99 w 128"/>
                    <a:gd name="T11" fmla="*/ 53 h 53"/>
                    <a:gd name="T12" fmla="*/ 64 w 128"/>
                    <a:gd name="T13" fmla="*/ 42 h 53"/>
                    <a:gd name="T14" fmla="*/ 128 w 128"/>
                    <a:gd name="T15" fmla="*/ 11 h 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8" h="53">
                      <a:moveTo>
                        <a:pt x="128" y="11"/>
                      </a:moveTo>
                      <a:lnTo>
                        <a:pt x="99" y="0"/>
                      </a:lnTo>
                      <a:lnTo>
                        <a:pt x="33" y="34"/>
                      </a:lnTo>
                      <a:lnTo>
                        <a:pt x="0" y="23"/>
                      </a:lnTo>
                      <a:lnTo>
                        <a:pt x="17" y="53"/>
                      </a:lnTo>
                      <a:lnTo>
                        <a:pt x="99" y="53"/>
                      </a:lnTo>
                      <a:lnTo>
                        <a:pt x="64" y="42"/>
                      </a:lnTo>
                      <a:lnTo>
                        <a:pt x="128" y="1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66" name="Freeform 178"/>
                <p:cNvSpPr>
                  <a:spLocks/>
                </p:cNvSpPr>
                <p:nvPr/>
              </p:nvSpPr>
              <p:spPr bwMode="auto">
                <a:xfrm>
                  <a:off x="2900" y="2230"/>
                  <a:ext cx="128" cy="51"/>
                </a:xfrm>
                <a:custGeom>
                  <a:avLst/>
                  <a:gdLst>
                    <a:gd name="T0" fmla="*/ 0 w 128"/>
                    <a:gd name="T1" fmla="*/ 12 h 51"/>
                    <a:gd name="T2" fmla="*/ 29 w 128"/>
                    <a:gd name="T3" fmla="*/ 0 h 51"/>
                    <a:gd name="T4" fmla="*/ 97 w 128"/>
                    <a:gd name="T5" fmla="*/ 31 h 51"/>
                    <a:gd name="T6" fmla="*/ 128 w 128"/>
                    <a:gd name="T7" fmla="*/ 23 h 51"/>
                    <a:gd name="T8" fmla="*/ 111 w 128"/>
                    <a:gd name="T9" fmla="*/ 51 h 51"/>
                    <a:gd name="T10" fmla="*/ 31 w 128"/>
                    <a:gd name="T11" fmla="*/ 51 h 51"/>
                    <a:gd name="T12" fmla="*/ 64 w 128"/>
                    <a:gd name="T13" fmla="*/ 42 h 51"/>
                    <a:gd name="T14" fmla="*/ 0 w 128"/>
                    <a:gd name="T15" fmla="*/ 12 h 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8" h="51">
                      <a:moveTo>
                        <a:pt x="0" y="12"/>
                      </a:moveTo>
                      <a:lnTo>
                        <a:pt x="29" y="0"/>
                      </a:lnTo>
                      <a:lnTo>
                        <a:pt x="97" y="31"/>
                      </a:lnTo>
                      <a:lnTo>
                        <a:pt x="128" y="23"/>
                      </a:lnTo>
                      <a:lnTo>
                        <a:pt x="111" y="51"/>
                      </a:lnTo>
                      <a:lnTo>
                        <a:pt x="31" y="51"/>
                      </a:lnTo>
                      <a:lnTo>
                        <a:pt x="64" y="42"/>
                      </a:lnTo>
                      <a:lnTo>
                        <a:pt x="0" y="1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67" name="Freeform 179"/>
                <p:cNvSpPr>
                  <a:spLocks/>
                </p:cNvSpPr>
                <p:nvPr/>
              </p:nvSpPr>
              <p:spPr bwMode="auto">
                <a:xfrm>
                  <a:off x="2900" y="2230"/>
                  <a:ext cx="128" cy="51"/>
                </a:xfrm>
                <a:custGeom>
                  <a:avLst/>
                  <a:gdLst>
                    <a:gd name="T0" fmla="*/ 0 w 128"/>
                    <a:gd name="T1" fmla="*/ 12 h 51"/>
                    <a:gd name="T2" fmla="*/ 29 w 128"/>
                    <a:gd name="T3" fmla="*/ 0 h 51"/>
                    <a:gd name="T4" fmla="*/ 97 w 128"/>
                    <a:gd name="T5" fmla="*/ 31 h 51"/>
                    <a:gd name="T6" fmla="*/ 128 w 128"/>
                    <a:gd name="T7" fmla="*/ 23 h 51"/>
                    <a:gd name="T8" fmla="*/ 111 w 128"/>
                    <a:gd name="T9" fmla="*/ 51 h 51"/>
                    <a:gd name="T10" fmla="*/ 31 w 128"/>
                    <a:gd name="T11" fmla="*/ 51 h 51"/>
                    <a:gd name="T12" fmla="*/ 64 w 128"/>
                    <a:gd name="T13" fmla="*/ 42 h 51"/>
                    <a:gd name="T14" fmla="*/ 0 w 128"/>
                    <a:gd name="T15" fmla="*/ 12 h 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8" h="51">
                      <a:moveTo>
                        <a:pt x="0" y="12"/>
                      </a:moveTo>
                      <a:lnTo>
                        <a:pt x="29" y="0"/>
                      </a:lnTo>
                      <a:lnTo>
                        <a:pt x="97" y="31"/>
                      </a:lnTo>
                      <a:lnTo>
                        <a:pt x="128" y="23"/>
                      </a:lnTo>
                      <a:lnTo>
                        <a:pt x="111" y="51"/>
                      </a:lnTo>
                      <a:lnTo>
                        <a:pt x="31" y="51"/>
                      </a:lnTo>
                      <a:lnTo>
                        <a:pt x="64" y="42"/>
                      </a:lnTo>
                      <a:lnTo>
                        <a:pt x="0" y="1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68" name="Freeform 180"/>
                <p:cNvSpPr>
                  <a:spLocks/>
                </p:cNvSpPr>
                <p:nvPr/>
              </p:nvSpPr>
              <p:spPr bwMode="auto">
                <a:xfrm>
                  <a:off x="3028" y="2298"/>
                  <a:ext cx="127" cy="50"/>
                </a:xfrm>
                <a:custGeom>
                  <a:avLst/>
                  <a:gdLst>
                    <a:gd name="T0" fmla="*/ 127 w 127"/>
                    <a:gd name="T1" fmla="*/ 39 h 50"/>
                    <a:gd name="T2" fmla="*/ 99 w 127"/>
                    <a:gd name="T3" fmla="*/ 50 h 50"/>
                    <a:gd name="T4" fmla="*/ 33 w 127"/>
                    <a:gd name="T5" fmla="*/ 17 h 50"/>
                    <a:gd name="T6" fmla="*/ 0 w 127"/>
                    <a:gd name="T7" fmla="*/ 28 h 50"/>
                    <a:gd name="T8" fmla="*/ 16 w 127"/>
                    <a:gd name="T9" fmla="*/ 0 h 50"/>
                    <a:gd name="T10" fmla="*/ 99 w 127"/>
                    <a:gd name="T11" fmla="*/ 0 h 50"/>
                    <a:gd name="T12" fmla="*/ 63 w 127"/>
                    <a:gd name="T13" fmla="*/ 8 h 50"/>
                    <a:gd name="T14" fmla="*/ 127 w 127"/>
                    <a:gd name="T15" fmla="*/ 39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7" h="50">
                      <a:moveTo>
                        <a:pt x="127" y="39"/>
                      </a:moveTo>
                      <a:lnTo>
                        <a:pt x="99" y="50"/>
                      </a:lnTo>
                      <a:lnTo>
                        <a:pt x="33" y="17"/>
                      </a:lnTo>
                      <a:lnTo>
                        <a:pt x="0" y="28"/>
                      </a:lnTo>
                      <a:lnTo>
                        <a:pt x="16" y="0"/>
                      </a:lnTo>
                      <a:lnTo>
                        <a:pt x="99" y="0"/>
                      </a:lnTo>
                      <a:lnTo>
                        <a:pt x="63" y="8"/>
                      </a:lnTo>
                      <a:lnTo>
                        <a:pt x="127" y="3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69" name="Freeform 181"/>
                <p:cNvSpPr>
                  <a:spLocks/>
                </p:cNvSpPr>
                <p:nvPr/>
              </p:nvSpPr>
              <p:spPr bwMode="auto">
                <a:xfrm>
                  <a:off x="3028" y="2298"/>
                  <a:ext cx="127" cy="50"/>
                </a:xfrm>
                <a:custGeom>
                  <a:avLst/>
                  <a:gdLst>
                    <a:gd name="T0" fmla="*/ 127 w 127"/>
                    <a:gd name="T1" fmla="*/ 39 h 50"/>
                    <a:gd name="T2" fmla="*/ 99 w 127"/>
                    <a:gd name="T3" fmla="*/ 50 h 50"/>
                    <a:gd name="T4" fmla="*/ 33 w 127"/>
                    <a:gd name="T5" fmla="*/ 17 h 50"/>
                    <a:gd name="T6" fmla="*/ 0 w 127"/>
                    <a:gd name="T7" fmla="*/ 28 h 50"/>
                    <a:gd name="T8" fmla="*/ 16 w 127"/>
                    <a:gd name="T9" fmla="*/ 0 h 50"/>
                    <a:gd name="T10" fmla="*/ 99 w 127"/>
                    <a:gd name="T11" fmla="*/ 0 h 50"/>
                    <a:gd name="T12" fmla="*/ 63 w 127"/>
                    <a:gd name="T13" fmla="*/ 8 h 50"/>
                    <a:gd name="T14" fmla="*/ 127 w 127"/>
                    <a:gd name="T15" fmla="*/ 39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7" h="50">
                      <a:moveTo>
                        <a:pt x="127" y="39"/>
                      </a:moveTo>
                      <a:lnTo>
                        <a:pt x="99" y="50"/>
                      </a:lnTo>
                      <a:lnTo>
                        <a:pt x="33" y="17"/>
                      </a:lnTo>
                      <a:lnTo>
                        <a:pt x="0" y="28"/>
                      </a:lnTo>
                      <a:lnTo>
                        <a:pt x="16" y="0"/>
                      </a:lnTo>
                      <a:lnTo>
                        <a:pt x="99" y="0"/>
                      </a:lnTo>
                      <a:lnTo>
                        <a:pt x="63" y="8"/>
                      </a:lnTo>
                      <a:lnTo>
                        <a:pt x="127" y="3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</p:grpSp>
        </p:grpSp>
        <p:sp>
          <p:nvSpPr>
            <p:cNvPr id="358" name="Line 182"/>
            <p:cNvSpPr>
              <a:spLocks noChangeShapeType="1"/>
            </p:cNvSpPr>
            <p:nvPr/>
          </p:nvSpPr>
          <p:spPr bwMode="auto">
            <a:xfrm>
              <a:off x="2832" y="2287"/>
              <a:ext cx="1" cy="112"/>
            </a:xfrm>
            <a:prstGeom prst="line">
              <a:avLst/>
            </a:prstGeom>
            <a:noFill/>
            <a:ln w="3175">
              <a:solidFill>
                <a:srgbClr val="AAE6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59" name="Line 183"/>
            <p:cNvSpPr>
              <a:spLocks noChangeShapeType="1"/>
            </p:cNvSpPr>
            <p:nvPr/>
          </p:nvSpPr>
          <p:spPr bwMode="auto">
            <a:xfrm>
              <a:off x="3219" y="2287"/>
              <a:ext cx="1" cy="112"/>
            </a:xfrm>
            <a:prstGeom prst="line">
              <a:avLst/>
            </a:prstGeom>
            <a:noFill/>
            <a:ln w="3175">
              <a:solidFill>
                <a:srgbClr val="AAE6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378" name="Line 184"/>
          <p:cNvSpPr>
            <a:spLocks noChangeShapeType="1"/>
          </p:cNvSpPr>
          <p:nvPr/>
        </p:nvSpPr>
        <p:spPr bwMode="auto">
          <a:xfrm flipV="1">
            <a:off x="2159000" y="3357563"/>
            <a:ext cx="384175" cy="554037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 type="none" w="med" len="sm"/>
            <a:tailEnd type="triangle" w="med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79" name="Freeform 185"/>
          <p:cNvSpPr>
            <a:spLocks/>
          </p:cNvSpPr>
          <p:nvPr/>
        </p:nvSpPr>
        <p:spPr bwMode="auto">
          <a:xfrm>
            <a:off x="3387725" y="3357563"/>
            <a:ext cx="684213" cy="1050925"/>
          </a:xfrm>
          <a:custGeom>
            <a:avLst/>
            <a:gdLst>
              <a:gd name="T0" fmla="*/ 276 w 584"/>
              <a:gd name="T1" fmla="*/ 1286 h 1286"/>
              <a:gd name="T2" fmla="*/ 538 w 584"/>
              <a:gd name="T3" fmla="*/ 703 h 1286"/>
              <a:gd name="T4" fmla="*/ 0 w 584"/>
              <a:gd name="T5" fmla="*/ 0 h 1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584" h="1286">
                <a:moveTo>
                  <a:pt x="276" y="1286"/>
                </a:moveTo>
                <a:cubicBezTo>
                  <a:pt x="430" y="1101"/>
                  <a:pt x="584" y="917"/>
                  <a:pt x="538" y="703"/>
                </a:cubicBezTo>
                <a:cubicBezTo>
                  <a:pt x="492" y="489"/>
                  <a:pt x="91" y="117"/>
                  <a:pt x="0" y="0"/>
                </a:cubicBezTo>
              </a:path>
            </a:pathLst>
          </a:custGeom>
          <a:noFill/>
          <a:ln w="28575" cap="flat" cmpd="sng">
            <a:solidFill>
              <a:srgbClr val="CC0000"/>
            </a:solidFill>
            <a:prstDash val="solid"/>
            <a:round/>
            <a:headEnd type="none" w="med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80" name="Freeform 186"/>
          <p:cNvSpPr>
            <a:spLocks/>
          </p:cNvSpPr>
          <p:nvPr/>
        </p:nvSpPr>
        <p:spPr bwMode="auto">
          <a:xfrm>
            <a:off x="1766888" y="3284538"/>
            <a:ext cx="576262" cy="1100137"/>
          </a:xfrm>
          <a:custGeom>
            <a:avLst/>
            <a:gdLst>
              <a:gd name="T0" fmla="*/ 208 w 560"/>
              <a:gd name="T1" fmla="*/ 1025 h 1025"/>
              <a:gd name="T2" fmla="*/ 59 w 560"/>
              <a:gd name="T3" fmla="*/ 703 h 1025"/>
              <a:gd name="T4" fmla="*/ 560 w 560"/>
              <a:gd name="T5" fmla="*/ 0 h 10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560" h="1025">
                <a:moveTo>
                  <a:pt x="208" y="1025"/>
                </a:moveTo>
                <a:cubicBezTo>
                  <a:pt x="104" y="949"/>
                  <a:pt x="0" y="874"/>
                  <a:pt x="59" y="703"/>
                </a:cubicBezTo>
                <a:cubicBezTo>
                  <a:pt x="118" y="532"/>
                  <a:pt x="339" y="266"/>
                  <a:pt x="560" y="0"/>
                </a:cubicBezTo>
              </a:path>
            </a:pathLst>
          </a:custGeom>
          <a:noFill/>
          <a:ln w="28575" cap="flat" cmpd="sng">
            <a:solidFill>
              <a:srgbClr val="CC0000"/>
            </a:solidFill>
            <a:prstDash val="solid"/>
            <a:round/>
            <a:headEnd type="none" w="med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81" name="Text Box 187"/>
          <p:cNvSpPr txBox="1">
            <a:spLocks noChangeArrowheads="1"/>
          </p:cNvSpPr>
          <p:nvPr/>
        </p:nvSpPr>
        <p:spPr bwMode="auto">
          <a:xfrm>
            <a:off x="2290763" y="3824288"/>
            <a:ext cx="430212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 type="none" w="med" len="sm"/>
                <a:tailEnd type="none" w="med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</a:rPr>
              <a:t>R1</a:t>
            </a:r>
          </a:p>
        </p:txBody>
      </p:sp>
      <p:sp>
        <p:nvSpPr>
          <p:cNvPr id="382" name="Text Box 188"/>
          <p:cNvSpPr txBox="1">
            <a:spLocks noChangeArrowheads="1"/>
          </p:cNvSpPr>
          <p:nvPr/>
        </p:nvSpPr>
        <p:spPr bwMode="auto">
          <a:xfrm>
            <a:off x="3138488" y="3790950"/>
            <a:ext cx="46672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 type="none" w="med" len="sm"/>
                <a:tailEnd type="none" w="med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</a:rPr>
              <a:t>R2</a:t>
            </a:r>
          </a:p>
        </p:txBody>
      </p:sp>
      <p:sp>
        <p:nvSpPr>
          <p:cNvPr id="383" name="Text Box 189"/>
          <p:cNvSpPr txBox="1">
            <a:spLocks noChangeArrowheads="1"/>
          </p:cNvSpPr>
          <p:nvPr/>
        </p:nvSpPr>
        <p:spPr bwMode="auto">
          <a:xfrm>
            <a:off x="3313113" y="4062413"/>
            <a:ext cx="46672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 type="none" w="med" len="sm"/>
                <a:tailEnd type="none" w="med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</a:rPr>
              <a:t>R3</a:t>
            </a:r>
          </a:p>
        </p:txBody>
      </p:sp>
      <p:grpSp>
        <p:nvGrpSpPr>
          <p:cNvPr id="384" name="Group 190"/>
          <p:cNvGrpSpPr>
            <a:grpSpLocks/>
          </p:cNvGrpSpPr>
          <p:nvPr/>
        </p:nvGrpSpPr>
        <p:grpSpPr bwMode="auto">
          <a:xfrm>
            <a:off x="3430588" y="2052638"/>
            <a:ext cx="5332412" cy="955675"/>
            <a:chOff x="2401" y="647"/>
            <a:chExt cx="3359" cy="602"/>
          </a:xfrm>
        </p:grpSpPr>
        <p:sp>
          <p:nvSpPr>
            <p:cNvPr id="385" name="Text Box 191"/>
            <p:cNvSpPr txBox="1">
              <a:spLocks noChangeArrowheads="1"/>
            </p:cNvSpPr>
            <p:nvPr/>
          </p:nvSpPr>
          <p:spPr bwMode="auto">
            <a:xfrm>
              <a:off x="2851" y="647"/>
              <a:ext cx="2909" cy="344"/>
            </a:xfrm>
            <a:prstGeom prst="rect">
              <a:avLst/>
            </a:prstGeom>
            <a:noFill/>
            <a:ln w="28575">
              <a:solidFill>
                <a:srgbClr val="000099"/>
              </a:solidFill>
              <a:miter lim="800000"/>
              <a:headEnd type="none" w="med" len="sm"/>
              <a:tailEnd type="none" w="med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2075" tIns="46038" rIns="92075" bIns="46038">
              <a:spAutoFit/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smtClean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</a:rPr>
                <a:t>What are the top (most frequent) 1000 (source, dest) pairs seen by R1 over the last month?</a:t>
              </a:r>
            </a:p>
          </p:txBody>
        </p:sp>
        <p:sp>
          <p:nvSpPr>
            <p:cNvPr id="386" name="Freeform 192"/>
            <p:cNvSpPr>
              <a:spLocks/>
            </p:cNvSpPr>
            <p:nvPr/>
          </p:nvSpPr>
          <p:spPr bwMode="auto">
            <a:xfrm>
              <a:off x="2401" y="763"/>
              <a:ext cx="449" cy="486"/>
            </a:xfrm>
            <a:custGeom>
              <a:avLst/>
              <a:gdLst>
                <a:gd name="T0" fmla="*/ 449 w 449"/>
                <a:gd name="T1" fmla="*/ 0 h 486"/>
                <a:gd name="T2" fmla="*/ 225 w 449"/>
                <a:gd name="T3" fmla="*/ 224 h 486"/>
                <a:gd name="T4" fmla="*/ 0 w 449"/>
                <a:gd name="T5" fmla="*/ 486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9" h="486">
                  <a:moveTo>
                    <a:pt x="449" y="0"/>
                  </a:moveTo>
                  <a:cubicBezTo>
                    <a:pt x="374" y="71"/>
                    <a:pt x="300" y="143"/>
                    <a:pt x="225" y="224"/>
                  </a:cubicBezTo>
                  <a:cubicBezTo>
                    <a:pt x="150" y="305"/>
                    <a:pt x="75" y="395"/>
                    <a:pt x="0" y="486"/>
                  </a:cubicBezTo>
                </a:path>
              </a:pathLst>
            </a:custGeom>
            <a:noFill/>
            <a:ln w="28575" cap="flat" cmpd="sng">
              <a:solidFill>
                <a:srgbClr val="000099"/>
              </a:solidFill>
              <a:prstDash val="solid"/>
              <a:round/>
              <a:headEnd type="none" w="med" len="sm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387" name="Group 193"/>
          <p:cNvGrpSpPr>
            <a:grpSpLocks/>
          </p:cNvGrpSpPr>
          <p:nvPr/>
        </p:nvGrpSpPr>
        <p:grpSpPr bwMode="auto">
          <a:xfrm>
            <a:off x="3417888" y="3103563"/>
            <a:ext cx="5345112" cy="2244725"/>
            <a:chOff x="2393" y="1309"/>
            <a:chExt cx="3367" cy="1414"/>
          </a:xfrm>
        </p:grpSpPr>
        <p:sp>
          <p:nvSpPr>
            <p:cNvPr id="388" name="Text Box 194"/>
            <p:cNvSpPr txBox="1">
              <a:spLocks noChangeArrowheads="1"/>
            </p:cNvSpPr>
            <p:nvPr/>
          </p:nvSpPr>
          <p:spPr bwMode="auto">
            <a:xfrm>
              <a:off x="2829" y="2023"/>
              <a:ext cx="2931" cy="478"/>
            </a:xfrm>
            <a:prstGeom prst="rect">
              <a:avLst/>
            </a:prstGeom>
            <a:noFill/>
            <a:ln w="28575">
              <a:solidFill>
                <a:srgbClr val="000099"/>
              </a:solidFill>
              <a:miter lim="800000"/>
              <a:headEnd type="none" w="med" len="sm"/>
              <a:tailEnd type="none" w="med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2075" tIns="46038" rIns="92075" bIns="46038">
              <a:spAutoFit/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smtClean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</a:rPr>
                <a:t>SELECT COUNT (R1.source, R1.dest)</a:t>
              </a:r>
            </a:p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smtClean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</a:rPr>
                <a:t>FROM  R1, R2</a:t>
              </a:r>
            </a:p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smtClean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</a:rPr>
                <a:t>WHERE R1.source = R2.source</a:t>
              </a:r>
            </a:p>
          </p:txBody>
        </p:sp>
        <p:sp>
          <p:nvSpPr>
            <p:cNvPr id="389" name="Freeform 195"/>
            <p:cNvSpPr>
              <a:spLocks/>
            </p:cNvSpPr>
            <p:nvPr/>
          </p:nvSpPr>
          <p:spPr bwMode="auto">
            <a:xfrm>
              <a:off x="2393" y="1309"/>
              <a:ext cx="749" cy="703"/>
            </a:xfrm>
            <a:custGeom>
              <a:avLst/>
              <a:gdLst>
                <a:gd name="T0" fmla="*/ 726 w 726"/>
                <a:gd name="T1" fmla="*/ 636 h 636"/>
                <a:gd name="T2" fmla="*/ 524 w 726"/>
                <a:gd name="T3" fmla="*/ 255 h 636"/>
                <a:gd name="T4" fmla="*/ 0 w 726"/>
                <a:gd name="T5" fmla="*/ 0 h 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26" h="636">
                  <a:moveTo>
                    <a:pt x="726" y="636"/>
                  </a:moveTo>
                  <a:cubicBezTo>
                    <a:pt x="685" y="498"/>
                    <a:pt x="645" y="361"/>
                    <a:pt x="524" y="255"/>
                  </a:cubicBezTo>
                  <a:cubicBezTo>
                    <a:pt x="403" y="149"/>
                    <a:pt x="201" y="74"/>
                    <a:pt x="0" y="0"/>
                  </a:cubicBezTo>
                </a:path>
              </a:pathLst>
            </a:custGeom>
            <a:noFill/>
            <a:ln w="28575" cap="flat" cmpd="sng">
              <a:solidFill>
                <a:srgbClr val="000099"/>
              </a:solidFill>
              <a:prstDash val="solid"/>
              <a:round/>
              <a:headEnd type="none" w="med" len="sm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8" rIns="92075" bIns="46038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90" name="Text Box 196"/>
            <p:cNvSpPr txBox="1">
              <a:spLocks noChangeArrowheads="1"/>
            </p:cNvSpPr>
            <p:nvPr/>
          </p:nvSpPr>
          <p:spPr bwMode="auto">
            <a:xfrm>
              <a:off x="4621" y="2511"/>
              <a:ext cx="1139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chemeClr val="tx1"/>
                  </a:solidFill>
                  <a:miter lim="800000"/>
                  <a:headEnd type="none" w="med" len="sm"/>
                  <a:tailEnd type="none" w="med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1" u="none" strike="noStrike" kern="0" cap="none" spc="0" normalizeH="0" baseline="0" noProof="0" smtClean="0">
                  <a:ln>
                    <a:noFill/>
                  </a:ln>
                  <a:solidFill>
                    <a:srgbClr val="D92745"/>
                  </a:solidFill>
                  <a:effectLst/>
                  <a:uLnTx/>
                  <a:uFillTx/>
                </a:rPr>
                <a:t>SQL Join Query</a:t>
              </a:r>
            </a:p>
          </p:txBody>
        </p:sp>
      </p:grpSp>
      <p:grpSp>
        <p:nvGrpSpPr>
          <p:cNvPr id="391" name="Group 197"/>
          <p:cNvGrpSpPr>
            <a:grpSpLocks/>
          </p:cNvGrpSpPr>
          <p:nvPr/>
        </p:nvGrpSpPr>
        <p:grpSpPr bwMode="auto">
          <a:xfrm>
            <a:off x="3443288" y="2906713"/>
            <a:ext cx="5319712" cy="1057275"/>
            <a:chOff x="2409" y="1185"/>
            <a:chExt cx="3351" cy="666"/>
          </a:xfrm>
        </p:grpSpPr>
        <p:grpSp>
          <p:nvGrpSpPr>
            <p:cNvPr id="392" name="Group 198"/>
            <p:cNvGrpSpPr>
              <a:grpSpLocks/>
            </p:cNvGrpSpPr>
            <p:nvPr/>
          </p:nvGrpSpPr>
          <p:grpSpPr bwMode="auto">
            <a:xfrm>
              <a:off x="2409" y="1185"/>
              <a:ext cx="3351" cy="426"/>
              <a:chOff x="2409" y="1185"/>
              <a:chExt cx="3351" cy="426"/>
            </a:xfrm>
          </p:grpSpPr>
          <p:sp>
            <p:nvSpPr>
              <p:cNvPr id="394" name="Text Box 199"/>
              <p:cNvSpPr txBox="1">
                <a:spLocks noChangeArrowheads="1"/>
              </p:cNvSpPr>
              <p:nvPr/>
            </p:nvSpPr>
            <p:spPr bwMode="auto">
              <a:xfrm>
                <a:off x="3113" y="1267"/>
                <a:ext cx="2647" cy="344"/>
              </a:xfrm>
              <a:prstGeom prst="rect">
                <a:avLst/>
              </a:prstGeom>
              <a:noFill/>
              <a:ln w="28575">
                <a:solidFill>
                  <a:srgbClr val="000099"/>
                </a:solidFill>
                <a:miter lim="800000"/>
                <a:headEnd type="none" w="med" len="sm"/>
                <a:tailEnd type="none" w="med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>
                <a:spAutoFit/>
              </a:bodyPr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99"/>
                    </a:solidFill>
                    <a:effectLst/>
                    <a:uLnTx/>
                    <a:uFillTx/>
                  </a:rPr>
                  <a:t>How many distinct (source, dest) pairs have been seen by both R1 and R2 but not R3?</a:t>
                </a:r>
              </a:p>
            </p:txBody>
          </p:sp>
          <p:sp>
            <p:nvSpPr>
              <p:cNvPr id="395" name="Freeform 200"/>
              <p:cNvSpPr>
                <a:spLocks/>
              </p:cNvSpPr>
              <p:nvPr/>
            </p:nvSpPr>
            <p:spPr bwMode="auto">
              <a:xfrm>
                <a:off x="2409" y="1185"/>
                <a:ext cx="703" cy="124"/>
              </a:xfrm>
              <a:custGeom>
                <a:avLst/>
                <a:gdLst>
                  <a:gd name="T0" fmla="*/ 703 w 703"/>
                  <a:gd name="T1" fmla="*/ 124 h 124"/>
                  <a:gd name="T2" fmla="*/ 478 w 703"/>
                  <a:gd name="T3" fmla="*/ 4 h 124"/>
                  <a:gd name="T4" fmla="*/ 0 w 703"/>
                  <a:gd name="T5" fmla="*/ 102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703" h="124">
                    <a:moveTo>
                      <a:pt x="703" y="124"/>
                    </a:moveTo>
                    <a:cubicBezTo>
                      <a:pt x="649" y="66"/>
                      <a:pt x="595" y="8"/>
                      <a:pt x="478" y="4"/>
                    </a:cubicBezTo>
                    <a:cubicBezTo>
                      <a:pt x="361" y="0"/>
                      <a:pt x="180" y="51"/>
                      <a:pt x="0" y="102"/>
                    </a:cubicBezTo>
                  </a:path>
                </a:pathLst>
              </a:custGeom>
              <a:noFill/>
              <a:ln w="28575" cap="flat" cmpd="sng">
                <a:solidFill>
                  <a:srgbClr val="000099"/>
                </a:solidFill>
                <a:prstDash val="solid"/>
                <a:round/>
                <a:headEnd type="none" w="med" len="sm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393" name="Text Box 201"/>
            <p:cNvSpPr txBox="1">
              <a:spLocks noChangeArrowheads="1"/>
            </p:cNvSpPr>
            <p:nvPr/>
          </p:nvSpPr>
          <p:spPr bwMode="auto">
            <a:xfrm>
              <a:off x="4253" y="1639"/>
              <a:ext cx="1507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chemeClr val="tx1"/>
                  </a:solidFill>
                  <a:miter lim="800000"/>
                  <a:headEnd type="none" w="med" len="sm"/>
                  <a:tailEnd type="none" w="med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1" u="none" strike="noStrike" kern="0" cap="none" spc="0" normalizeH="0" baseline="0" noProof="0" smtClean="0">
                  <a:ln>
                    <a:noFill/>
                  </a:ln>
                  <a:solidFill>
                    <a:srgbClr val="D92745"/>
                  </a:solidFill>
                  <a:effectLst/>
                  <a:uLnTx/>
                  <a:uFillTx/>
                </a:rPr>
                <a:t>Set-Expression Query</a:t>
              </a:r>
            </a:p>
          </p:txBody>
        </p:sp>
      </p:grpSp>
      <p:grpSp>
        <p:nvGrpSpPr>
          <p:cNvPr id="396" name="Group 395"/>
          <p:cNvGrpSpPr/>
          <p:nvPr/>
        </p:nvGrpSpPr>
        <p:grpSpPr>
          <a:xfrm>
            <a:off x="223837" y="1524000"/>
            <a:ext cx="2671763" cy="1239825"/>
            <a:chOff x="0" y="2514600"/>
            <a:chExt cx="2671763" cy="1239825"/>
          </a:xfrm>
        </p:grpSpPr>
        <p:sp>
          <p:nvSpPr>
            <p:cNvPr id="200" name="AutoShape 4"/>
            <p:cNvSpPr>
              <a:spLocks noChangeArrowheads="1"/>
            </p:cNvSpPr>
            <p:nvPr/>
          </p:nvSpPr>
          <p:spPr bwMode="auto">
            <a:xfrm>
              <a:off x="1911350" y="2514600"/>
              <a:ext cx="366713" cy="327025"/>
            </a:xfrm>
            <a:prstGeom prst="can">
              <a:avLst>
                <a:gd name="adj" fmla="val 25000"/>
              </a:avLst>
            </a:prstGeom>
            <a:solidFill>
              <a:srgbClr val="969696"/>
            </a:solidFill>
            <a:ln w="28575">
              <a:solidFill>
                <a:srgbClr val="000000"/>
              </a:solidFill>
              <a:round/>
              <a:headEnd type="none" w="med" len="sm"/>
              <a:tailEnd type="none" w="med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2075" tIns="46038" rIns="92075" bIns="46038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01" name="AutoShape 5"/>
            <p:cNvSpPr>
              <a:spLocks noChangeArrowheads="1"/>
            </p:cNvSpPr>
            <p:nvPr/>
          </p:nvSpPr>
          <p:spPr bwMode="auto">
            <a:xfrm>
              <a:off x="2041525" y="2601913"/>
              <a:ext cx="366713" cy="327025"/>
            </a:xfrm>
            <a:prstGeom prst="can">
              <a:avLst>
                <a:gd name="adj" fmla="val 25000"/>
              </a:avLst>
            </a:prstGeom>
            <a:solidFill>
              <a:srgbClr val="969696"/>
            </a:solidFill>
            <a:ln w="28575">
              <a:solidFill>
                <a:srgbClr val="000000"/>
              </a:solidFill>
              <a:round/>
              <a:headEnd type="none" w="med" len="sm"/>
              <a:tailEnd type="none" w="med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2075" tIns="46038" rIns="92075" bIns="46038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02" name="AutoShape 6"/>
            <p:cNvSpPr>
              <a:spLocks noChangeArrowheads="1"/>
            </p:cNvSpPr>
            <p:nvPr/>
          </p:nvSpPr>
          <p:spPr bwMode="auto">
            <a:xfrm>
              <a:off x="2173288" y="2689225"/>
              <a:ext cx="366712" cy="328613"/>
            </a:xfrm>
            <a:prstGeom prst="can">
              <a:avLst>
                <a:gd name="adj" fmla="val 25000"/>
              </a:avLst>
            </a:prstGeom>
            <a:solidFill>
              <a:srgbClr val="969696"/>
            </a:solidFill>
            <a:ln w="28575">
              <a:solidFill>
                <a:srgbClr val="000000"/>
              </a:solidFill>
              <a:round/>
              <a:headEnd type="none" w="med" len="sm"/>
              <a:tailEnd type="none" w="med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2075" tIns="46038" rIns="92075" bIns="46038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03" name="AutoShape 7"/>
            <p:cNvSpPr>
              <a:spLocks noChangeArrowheads="1"/>
            </p:cNvSpPr>
            <p:nvPr/>
          </p:nvSpPr>
          <p:spPr bwMode="auto">
            <a:xfrm>
              <a:off x="2303463" y="2774950"/>
              <a:ext cx="368300" cy="328613"/>
            </a:xfrm>
            <a:prstGeom prst="can">
              <a:avLst>
                <a:gd name="adj" fmla="val 25000"/>
              </a:avLst>
            </a:prstGeom>
            <a:solidFill>
              <a:srgbClr val="969696"/>
            </a:solidFill>
            <a:ln w="28575">
              <a:solidFill>
                <a:srgbClr val="000000"/>
              </a:solidFill>
              <a:round/>
              <a:headEnd type="none" w="med" len="sm"/>
              <a:tailEnd type="none" w="med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2075" tIns="46038" rIns="92075" bIns="46038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05" name="Line 9"/>
            <p:cNvSpPr>
              <a:spLocks noChangeShapeType="1"/>
            </p:cNvSpPr>
            <p:nvPr/>
          </p:nvSpPr>
          <p:spPr bwMode="auto">
            <a:xfrm flipV="1">
              <a:off x="1706563" y="2649538"/>
              <a:ext cx="204787" cy="19050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 type="none" w="med" len="sm"/>
              <a:tailEnd type="none" w="med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06" name="Line 10"/>
            <p:cNvSpPr>
              <a:spLocks noChangeShapeType="1"/>
            </p:cNvSpPr>
            <p:nvPr/>
          </p:nvSpPr>
          <p:spPr bwMode="auto">
            <a:xfrm flipV="1">
              <a:off x="1727200" y="2765425"/>
              <a:ext cx="327025" cy="136525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 type="none" w="med" len="sm"/>
              <a:tailEnd type="none" w="med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07" name="Line 11"/>
            <p:cNvSpPr>
              <a:spLocks noChangeShapeType="1"/>
            </p:cNvSpPr>
            <p:nvPr/>
          </p:nvSpPr>
          <p:spPr bwMode="auto">
            <a:xfrm flipV="1">
              <a:off x="1727200" y="2881313"/>
              <a:ext cx="492125" cy="10160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 type="none" w="med" len="sm"/>
              <a:tailEnd type="none" w="med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08" name="Line 12"/>
            <p:cNvSpPr>
              <a:spLocks noChangeShapeType="1"/>
            </p:cNvSpPr>
            <p:nvPr/>
          </p:nvSpPr>
          <p:spPr bwMode="auto">
            <a:xfrm flipV="1">
              <a:off x="1716088" y="2982913"/>
              <a:ext cx="573087" cy="47625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 type="none" w="med" len="sm"/>
              <a:tailEnd type="none" w="med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09" name="Text Box 15"/>
            <p:cNvSpPr txBox="1">
              <a:spLocks noChangeArrowheads="1"/>
            </p:cNvSpPr>
            <p:nvPr/>
          </p:nvSpPr>
          <p:spPr bwMode="auto">
            <a:xfrm>
              <a:off x="0" y="3230563"/>
              <a:ext cx="2544763" cy="5238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chemeClr val="tx1"/>
                  </a:solidFill>
                  <a:miter lim="800000"/>
                  <a:headEnd type="none" w="med" len="sm"/>
                  <a:tailEnd type="none" w="med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2075" tIns="46038" rIns="92075" bIns="46038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</a:rPr>
                <a:t>Off-line analysis – Data access is slow, expensive</a:t>
              </a:r>
            </a:p>
          </p:txBody>
        </p:sp>
        <p:sp>
          <p:nvSpPr>
            <p:cNvPr id="204" name="Rectangle 8"/>
            <p:cNvSpPr>
              <a:spLocks noChangeArrowheads="1"/>
            </p:cNvSpPr>
            <p:nvPr/>
          </p:nvSpPr>
          <p:spPr bwMode="auto">
            <a:xfrm>
              <a:off x="366713" y="2607039"/>
              <a:ext cx="1368425" cy="646973"/>
            </a:xfrm>
            <a:prstGeom prst="rect">
              <a:avLst/>
            </a:prstGeom>
            <a:solidFill>
              <a:srgbClr val="969696"/>
            </a:solidFill>
            <a:ln w="28575">
              <a:solidFill>
                <a:srgbClr val="000000"/>
              </a:solidFill>
              <a:miter lim="800000"/>
              <a:headEnd type="none" w="med" len="sm"/>
              <a:tailEnd type="none" w="med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2075" tIns="46038" rIns="92075" bIns="46038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DBMS</a:t>
              </a:r>
              <a:endParaRPr lang="en-US" sz="1200" kern="0" dirty="0">
                <a:solidFill>
                  <a:sysClr val="windowText" lastClr="000000"/>
                </a:solidFill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397" name="TextBox 396"/>
          <p:cNvSpPr txBox="1">
            <a:spLocks noChangeArrowheads="1"/>
          </p:cNvSpPr>
          <p:nvPr/>
        </p:nvSpPr>
        <p:spPr bwMode="auto">
          <a:xfrm>
            <a:off x="0" y="6611938"/>
            <a:ext cx="40386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 smtClean="0">
                <a:solidFill>
                  <a:srgbClr val="000000"/>
                </a:solidFill>
              </a:rPr>
              <a:t>Source: </a:t>
            </a:r>
            <a:r>
              <a:rPr lang="en-US" sz="1000" b="0" dirty="0">
                <a:solidFill>
                  <a:srgbClr val="000000"/>
                </a:solidFill>
              </a:rPr>
              <a:t>Minos </a:t>
            </a:r>
            <a:r>
              <a:rPr lang="en-US" sz="1000" b="0" dirty="0" err="1" smtClean="0">
                <a:solidFill>
                  <a:srgbClr val="000000"/>
                </a:solidFill>
              </a:rPr>
              <a:t>Garofalakis</a:t>
            </a:r>
            <a:r>
              <a:rPr lang="en-US" sz="1000" b="0" dirty="0" smtClean="0">
                <a:solidFill>
                  <a:srgbClr val="000000"/>
                </a:solidFill>
              </a:rPr>
              <a:t>, Berkeley  CS 286</a:t>
            </a:r>
            <a:endParaRPr lang="en-US" sz="1000" b="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910159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Common Architecture</a:t>
            </a:r>
            <a:endParaRPr lang="en-US" sz="2800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381000" y="4495800"/>
            <a:ext cx="8458200" cy="2057400"/>
          </a:xfrm>
        </p:spPr>
        <p:txBody>
          <a:bodyPr/>
          <a:lstStyle/>
          <a:p>
            <a:pPr lvl="0"/>
            <a:r>
              <a:rPr lang="en-US" dirty="0">
                <a:solidFill>
                  <a:srgbClr val="000000"/>
                </a:solidFill>
              </a:rPr>
              <a:t>Data stream management system (DSMS</a:t>
            </a:r>
            <a:r>
              <a:rPr lang="en-US" dirty="0" smtClean="0">
                <a:solidFill>
                  <a:srgbClr val="000000"/>
                </a:solidFill>
              </a:rPr>
              <a:t>) </a:t>
            </a:r>
            <a:r>
              <a:rPr lang="en-US" dirty="0">
                <a:solidFill>
                  <a:srgbClr val="000000"/>
                </a:solidFill>
              </a:rPr>
              <a:t>at </a:t>
            </a:r>
            <a:r>
              <a:rPr lang="en-US" dirty="0" smtClean="0">
                <a:solidFill>
                  <a:srgbClr val="000000"/>
                </a:solidFill>
              </a:rPr>
              <a:t>observation </a:t>
            </a:r>
            <a:r>
              <a:rPr lang="en-US" dirty="0">
                <a:solidFill>
                  <a:srgbClr val="000000"/>
                </a:solidFill>
              </a:rPr>
              <a:t>points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Voluminous streams-in, reduced streams-out</a:t>
            </a:r>
          </a:p>
          <a:p>
            <a:pPr lvl="0"/>
            <a:r>
              <a:rPr lang="en-US" dirty="0">
                <a:solidFill>
                  <a:srgbClr val="000000"/>
                </a:solidFill>
              </a:rPr>
              <a:t>Database management system (DBMS)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Outputs of </a:t>
            </a:r>
            <a:r>
              <a:rPr lang="en-US" dirty="0" smtClean="0">
                <a:solidFill>
                  <a:srgbClr val="000000"/>
                </a:solidFill>
              </a:rPr>
              <a:t>DSMS </a:t>
            </a:r>
            <a:r>
              <a:rPr lang="en-US" dirty="0">
                <a:solidFill>
                  <a:srgbClr val="000000"/>
                </a:solidFill>
              </a:rPr>
              <a:t>can be treated as data feeds to </a:t>
            </a:r>
            <a:r>
              <a:rPr lang="en-US" dirty="0" smtClean="0">
                <a:solidFill>
                  <a:srgbClr val="000000"/>
                </a:solidFill>
              </a:rPr>
              <a:t>databases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683568" y="1484784"/>
            <a:ext cx="1656184" cy="144016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"/>
              <a:ea typeface="ＭＳ Ｐゴシック" charset="0"/>
              <a:cs typeface="Gill Sans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683568" y="2132856"/>
            <a:ext cx="1656184" cy="144016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"/>
              <a:ea typeface="ＭＳ Ｐゴシック" charset="0"/>
              <a:cs typeface="Gill Sans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1439652" y="1700808"/>
            <a:ext cx="144016" cy="144016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"/>
              <a:ea typeface="ＭＳ Ｐゴシック" charset="0"/>
              <a:cs typeface="Gill Sans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1439652" y="1916832"/>
            <a:ext cx="144016" cy="144016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"/>
              <a:ea typeface="ＭＳ Ｐゴシック" charset="0"/>
              <a:cs typeface="Gill Sans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683568" y="2852936"/>
            <a:ext cx="1656184" cy="144016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"/>
              <a:ea typeface="ＭＳ Ｐゴシック" charset="0"/>
              <a:cs typeface="Gill Sans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683568" y="3501008"/>
            <a:ext cx="1656184" cy="144016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"/>
              <a:ea typeface="ＭＳ Ｐゴシック" charset="0"/>
              <a:cs typeface="Gill Sans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1439652" y="3068960"/>
            <a:ext cx="144016" cy="144016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"/>
              <a:ea typeface="ＭＳ Ｐゴシック" charset="0"/>
              <a:cs typeface="Gill Sans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1439652" y="3284984"/>
            <a:ext cx="144016" cy="144016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"/>
              <a:ea typeface="ＭＳ Ｐゴシック" charset="0"/>
              <a:cs typeface="Gill Sans"/>
            </a:endParaRPr>
          </a:p>
        </p:txBody>
      </p:sp>
      <p:sp>
        <p:nvSpPr>
          <p:cNvPr id="15" name="Rounded Rectangle 14"/>
          <p:cNvSpPr/>
          <p:nvPr/>
        </p:nvSpPr>
        <p:spPr bwMode="auto">
          <a:xfrm>
            <a:off x="2843808" y="1628800"/>
            <a:ext cx="1152128" cy="504056"/>
          </a:xfrm>
          <a:prstGeom prst="round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ea typeface="ＭＳ Ｐゴシック" charset="0"/>
                <a:cs typeface="Gill Sans"/>
              </a:rPr>
              <a:t>DSMS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ill Sans"/>
              <a:ea typeface="ＭＳ Ｐゴシック" charset="0"/>
              <a:cs typeface="Gill Sans"/>
            </a:endParaRPr>
          </a:p>
        </p:txBody>
      </p:sp>
      <p:sp>
        <p:nvSpPr>
          <p:cNvPr id="16" name="Rounded Rectangle 15"/>
          <p:cNvSpPr/>
          <p:nvPr/>
        </p:nvSpPr>
        <p:spPr bwMode="auto">
          <a:xfrm>
            <a:off x="2843808" y="2996952"/>
            <a:ext cx="1152128" cy="504056"/>
          </a:xfrm>
          <a:prstGeom prst="round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ea typeface="ＭＳ Ｐゴシック" charset="0"/>
                <a:cs typeface="Gill Sans"/>
              </a:rPr>
              <a:t>DSMS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ill Sans"/>
              <a:ea typeface="ＭＳ Ｐゴシック" charset="0"/>
              <a:cs typeface="Gill Sans"/>
            </a:endParaRPr>
          </a:p>
        </p:txBody>
      </p:sp>
      <p:cxnSp>
        <p:nvCxnSpPr>
          <p:cNvPr id="18" name="Straight Arrow Connector 17"/>
          <p:cNvCxnSpPr>
            <a:stCxn id="4" idx="3"/>
            <a:endCxn id="15" idx="1"/>
          </p:cNvCxnSpPr>
          <p:nvPr/>
        </p:nvCxnSpPr>
        <p:spPr bwMode="auto">
          <a:xfrm>
            <a:off x="2339752" y="1556792"/>
            <a:ext cx="504056" cy="32403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CF103A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1" name="Straight Arrow Connector 20"/>
          <p:cNvCxnSpPr>
            <a:stCxn id="5" idx="3"/>
            <a:endCxn id="15" idx="1"/>
          </p:cNvCxnSpPr>
          <p:nvPr/>
        </p:nvCxnSpPr>
        <p:spPr bwMode="auto">
          <a:xfrm flipV="1">
            <a:off x="2339752" y="1880828"/>
            <a:ext cx="504056" cy="32403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CF103A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3" name="Straight Arrow Connector 22"/>
          <p:cNvCxnSpPr>
            <a:stCxn id="11" idx="3"/>
            <a:endCxn id="16" idx="1"/>
          </p:cNvCxnSpPr>
          <p:nvPr/>
        </p:nvCxnSpPr>
        <p:spPr bwMode="auto">
          <a:xfrm>
            <a:off x="2339752" y="2924944"/>
            <a:ext cx="504056" cy="32403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CF103A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5" name="Straight Arrow Connector 24"/>
          <p:cNvCxnSpPr>
            <a:stCxn id="12" idx="3"/>
            <a:endCxn id="16" idx="1"/>
          </p:cNvCxnSpPr>
          <p:nvPr/>
        </p:nvCxnSpPr>
        <p:spPr bwMode="auto">
          <a:xfrm flipV="1">
            <a:off x="2339752" y="3248980"/>
            <a:ext cx="504056" cy="32403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CF103A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7" name="Curved Connector 26"/>
          <p:cNvCxnSpPr>
            <a:stCxn id="15" idx="3"/>
            <a:endCxn id="15" idx="0"/>
          </p:cNvCxnSpPr>
          <p:nvPr/>
        </p:nvCxnSpPr>
        <p:spPr bwMode="auto">
          <a:xfrm flipH="1" flipV="1">
            <a:off x="3419872" y="1628800"/>
            <a:ext cx="576064" cy="252028"/>
          </a:xfrm>
          <a:prstGeom prst="curvedConnector4">
            <a:avLst>
              <a:gd name="adj1" fmla="val -39683"/>
              <a:gd name="adj2" fmla="val 190704"/>
            </a:avLst>
          </a:prstGeom>
          <a:solidFill>
            <a:schemeClr val="accent1"/>
          </a:solidFill>
          <a:ln w="38100" cap="flat" cmpd="sng" algn="ctr">
            <a:solidFill>
              <a:srgbClr val="CF103A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0" name="Curved Connector 29"/>
          <p:cNvCxnSpPr>
            <a:stCxn id="16" idx="3"/>
            <a:endCxn id="16" idx="2"/>
          </p:cNvCxnSpPr>
          <p:nvPr/>
        </p:nvCxnSpPr>
        <p:spPr bwMode="auto">
          <a:xfrm flipH="1">
            <a:off x="3419872" y="3248980"/>
            <a:ext cx="576064" cy="252028"/>
          </a:xfrm>
          <a:prstGeom prst="curvedConnector4">
            <a:avLst>
              <a:gd name="adj1" fmla="val -39683"/>
              <a:gd name="adj2" fmla="val 190704"/>
            </a:avLst>
          </a:prstGeom>
          <a:solidFill>
            <a:schemeClr val="accent1"/>
          </a:solidFill>
          <a:ln w="38100" cap="flat" cmpd="sng" algn="ctr">
            <a:solidFill>
              <a:srgbClr val="CF103A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1" name="Rectangle 30"/>
          <p:cNvSpPr/>
          <p:nvPr/>
        </p:nvSpPr>
        <p:spPr bwMode="auto">
          <a:xfrm>
            <a:off x="4932040" y="2132856"/>
            <a:ext cx="1656184" cy="144016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"/>
              <a:ea typeface="ＭＳ Ｐゴシック" charset="0"/>
              <a:cs typeface="Gill Sans"/>
            </a:endParaRPr>
          </a:p>
        </p:txBody>
      </p:sp>
      <p:sp>
        <p:nvSpPr>
          <p:cNvPr id="32" name="Rectangle 31"/>
          <p:cNvSpPr/>
          <p:nvPr/>
        </p:nvSpPr>
        <p:spPr bwMode="auto">
          <a:xfrm>
            <a:off x="4932040" y="2780928"/>
            <a:ext cx="1656184" cy="144016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"/>
              <a:ea typeface="ＭＳ Ｐゴシック" charset="0"/>
              <a:cs typeface="Gill Sans"/>
            </a:endParaRPr>
          </a:p>
        </p:txBody>
      </p:sp>
      <p:sp>
        <p:nvSpPr>
          <p:cNvPr id="33" name="Rectangle 32"/>
          <p:cNvSpPr/>
          <p:nvPr/>
        </p:nvSpPr>
        <p:spPr bwMode="auto">
          <a:xfrm>
            <a:off x="5688124" y="2348880"/>
            <a:ext cx="144016" cy="144016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"/>
              <a:ea typeface="ＭＳ Ｐゴシック" charset="0"/>
              <a:cs typeface="Gill Sans"/>
            </a:endParaRPr>
          </a:p>
        </p:txBody>
      </p:sp>
      <p:sp>
        <p:nvSpPr>
          <p:cNvPr id="34" name="Rectangle 33"/>
          <p:cNvSpPr/>
          <p:nvPr/>
        </p:nvSpPr>
        <p:spPr bwMode="auto">
          <a:xfrm>
            <a:off x="5688124" y="2564904"/>
            <a:ext cx="144016" cy="144016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"/>
              <a:ea typeface="ＭＳ Ｐゴシック" charset="0"/>
              <a:cs typeface="Gill Sans"/>
            </a:endParaRPr>
          </a:p>
        </p:txBody>
      </p:sp>
      <p:sp>
        <p:nvSpPr>
          <p:cNvPr id="35" name="Can 34"/>
          <p:cNvSpPr/>
          <p:nvPr/>
        </p:nvSpPr>
        <p:spPr bwMode="auto">
          <a:xfrm>
            <a:off x="7308304" y="2132856"/>
            <a:ext cx="1080120" cy="792088"/>
          </a:xfrm>
          <a:prstGeom prst="can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ea typeface="ＭＳ Ｐゴシック" charset="0"/>
                <a:cs typeface="Gill Sans"/>
              </a:rPr>
              <a:t>DBMS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ill Sans"/>
              <a:ea typeface="ＭＳ Ｐゴシック" charset="0"/>
              <a:cs typeface="Gill Sans"/>
            </a:endParaRPr>
          </a:p>
        </p:txBody>
      </p:sp>
      <p:cxnSp>
        <p:nvCxnSpPr>
          <p:cNvPr id="37" name="Curved Connector 36"/>
          <p:cNvCxnSpPr>
            <a:stCxn id="35" idx="4"/>
            <a:endCxn id="35" idx="1"/>
          </p:cNvCxnSpPr>
          <p:nvPr/>
        </p:nvCxnSpPr>
        <p:spPr bwMode="auto">
          <a:xfrm flipH="1" flipV="1">
            <a:off x="7848364" y="2132856"/>
            <a:ext cx="540060" cy="396044"/>
          </a:xfrm>
          <a:prstGeom prst="curvedConnector4">
            <a:avLst>
              <a:gd name="adj1" fmla="val -42329"/>
              <a:gd name="adj2" fmla="val 157721"/>
            </a:avLst>
          </a:prstGeom>
          <a:solidFill>
            <a:schemeClr val="accent1"/>
          </a:solidFill>
          <a:ln w="38100" cap="flat" cmpd="sng" algn="ctr">
            <a:solidFill>
              <a:srgbClr val="002244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9" name="Straight Arrow Connector 38"/>
          <p:cNvCxnSpPr>
            <a:stCxn id="15" idx="3"/>
            <a:endCxn id="31" idx="1"/>
          </p:cNvCxnSpPr>
          <p:nvPr/>
        </p:nvCxnSpPr>
        <p:spPr bwMode="auto">
          <a:xfrm>
            <a:off x="3995936" y="1880828"/>
            <a:ext cx="936104" cy="32403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002244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1" name="Straight Arrow Connector 40"/>
          <p:cNvCxnSpPr>
            <a:stCxn id="16" idx="3"/>
            <a:endCxn id="32" idx="1"/>
          </p:cNvCxnSpPr>
          <p:nvPr/>
        </p:nvCxnSpPr>
        <p:spPr bwMode="auto">
          <a:xfrm flipV="1">
            <a:off x="3995936" y="2852936"/>
            <a:ext cx="936104" cy="39604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002244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3" name="Straight Arrow Connector 42"/>
          <p:cNvCxnSpPr>
            <a:stCxn id="31" idx="3"/>
            <a:endCxn id="35" idx="2"/>
          </p:cNvCxnSpPr>
          <p:nvPr/>
        </p:nvCxnSpPr>
        <p:spPr bwMode="auto">
          <a:xfrm>
            <a:off x="6588224" y="2204864"/>
            <a:ext cx="720080" cy="32403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002244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5" name="Straight Arrow Connector 44"/>
          <p:cNvCxnSpPr>
            <a:stCxn id="32" idx="3"/>
            <a:endCxn id="35" idx="2"/>
          </p:cNvCxnSpPr>
          <p:nvPr/>
        </p:nvCxnSpPr>
        <p:spPr bwMode="auto">
          <a:xfrm flipV="1">
            <a:off x="6588224" y="2528900"/>
            <a:ext cx="720080" cy="32403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002244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47" name="TextBox 46"/>
          <p:cNvSpPr txBox="1"/>
          <p:nvPr/>
        </p:nvSpPr>
        <p:spPr>
          <a:xfrm>
            <a:off x="790984" y="3645024"/>
            <a:ext cx="15396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2244"/>
                </a:solidFill>
                <a:latin typeface="Gill Sans"/>
                <a:cs typeface="Gill Sans"/>
              </a:rPr>
              <a:t>d</a:t>
            </a:r>
            <a:r>
              <a:rPr lang="en-US" sz="1600" dirty="0" smtClean="0">
                <a:solidFill>
                  <a:srgbClr val="002244"/>
                </a:solidFill>
                <a:latin typeface="Gill Sans"/>
                <a:cs typeface="Gill Sans"/>
              </a:rPr>
              <a:t>ata streams</a:t>
            </a:r>
            <a:endParaRPr lang="en-US" sz="1600" dirty="0">
              <a:solidFill>
                <a:srgbClr val="002244"/>
              </a:solidFill>
              <a:latin typeface="Gill Sans"/>
              <a:cs typeface="Gill Sans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3275856" y="3789040"/>
            <a:ext cx="9450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002244"/>
                </a:solidFill>
                <a:latin typeface="Gill Sans"/>
                <a:cs typeface="Gill Sans"/>
              </a:rPr>
              <a:t>queries</a:t>
            </a:r>
            <a:endParaRPr lang="en-US" sz="1600" dirty="0">
              <a:solidFill>
                <a:srgbClr val="002244"/>
              </a:solidFill>
              <a:latin typeface="Gill Sans"/>
              <a:cs typeface="Gill Sans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7668344" y="1484784"/>
            <a:ext cx="9450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002244"/>
                </a:solidFill>
                <a:latin typeface="Gill Sans"/>
                <a:cs typeface="Gill Sans"/>
              </a:rPr>
              <a:t>queries</a:t>
            </a:r>
            <a:endParaRPr lang="en-US" sz="1600" dirty="0">
              <a:solidFill>
                <a:srgbClr val="002244"/>
              </a:solidFill>
              <a:latin typeface="Gill Sans"/>
              <a:cs typeface="Gill Sans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5229239" y="1700808"/>
            <a:ext cx="12572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2244"/>
                </a:solidFill>
                <a:latin typeface="Gill Sans"/>
                <a:cs typeface="Gill Sans"/>
              </a:rPr>
              <a:t>d</a:t>
            </a:r>
            <a:r>
              <a:rPr lang="en-US" sz="1600" dirty="0" smtClean="0">
                <a:solidFill>
                  <a:srgbClr val="002244"/>
                </a:solidFill>
                <a:latin typeface="Gill Sans"/>
                <a:cs typeface="Gill Sans"/>
              </a:rPr>
              <a:t>ata feeds</a:t>
            </a:r>
            <a:endParaRPr lang="en-US" sz="1600" dirty="0">
              <a:solidFill>
                <a:srgbClr val="002244"/>
              </a:solidFill>
              <a:latin typeface="Gill Sans"/>
              <a:cs typeface="Gill Sans"/>
            </a:endParaRPr>
          </a:p>
        </p:txBody>
      </p:sp>
      <p:cxnSp>
        <p:nvCxnSpPr>
          <p:cNvPr id="55" name="Straight Connector 54"/>
          <p:cNvCxnSpPr/>
          <p:nvPr/>
        </p:nvCxnSpPr>
        <p:spPr bwMode="auto">
          <a:xfrm>
            <a:off x="4572000" y="1196752"/>
            <a:ext cx="0" cy="266429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6" name="TextBox 35"/>
          <p:cNvSpPr txBox="1">
            <a:spLocks noChangeArrowheads="1"/>
          </p:cNvSpPr>
          <p:nvPr/>
        </p:nvSpPr>
        <p:spPr bwMode="auto">
          <a:xfrm>
            <a:off x="0" y="6611938"/>
            <a:ext cx="40386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 smtClean="0">
                <a:solidFill>
                  <a:srgbClr val="000000"/>
                </a:solidFill>
              </a:rPr>
              <a:t>Source: Peter </a:t>
            </a:r>
            <a:r>
              <a:rPr lang="en-US" sz="1000" b="0" dirty="0" err="1" smtClean="0">
                <a:solidFill>
                  <a:srgbClr val="000000"/>
                </a:solidFill>
              </a:rPr>
              <a:t>Bonz</a:t>
            </a:r>
            <a:endParaRPr lang="en-US" sz="1000" b="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466280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My Theme Colors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FFFF99"/>
      </a:accent1>
      <a:accent2>
        <a:srgbClr val="9999FF"/>
      </a:accent2>
      <a:accent3>
        <a:srgbClr val="CCFF99"/>
      </a:accent3>
      <a:accent4>
        <a:srgbClr val="FF99CC"/>
      </a:accent4>
      <a:accent5>
        <a:srgbClr val="99CCFF"/>
      </a:accent5>
      <a:accent6>
        <a:srgbClr val="FFCC99"/>
      </a:accent6>
      <a:hlink>
        <a:srgbClr val="FFFFFF"/>
      </a:hlink>
      <a:folHlink>
        <a:srgbClr val="B2B2B2"/>
      </a:folHlink>
    </a:clrScheme>
    <a:fontScheme name="Default Design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25252F"/>
        </a:dk1>
        <a:lt1>
          <a:srgbClr val="9999FF"/>
        </a:lt1>
        <a:dk2>
          <a:srgbClr val="000000"/>
        </a:dk2>
        <a:lt2>
          <a:srgbClr val="FFFFFF"/>
        </a:lt2>
        <a:accent1>
          <a:srgbClr val="3366FF"/>
        </a:accent1>
        <a:accent2>
          <a:srgbClr val="003399"/>
        </a:accent2>
        <a:accent3>
          <a:srgbClr val="AAAAAA"/>
        </a:accent3>
        <a:accent4>
          <a:srgbClr val="8282DA"/>
        </a:accent4>
        <a:accent5>
          <a:srgbClr val="ADB8FF"/>
        </a:accent5>
        <a:accent6>
          <a:srgbClr val="002D8A"/>
        </a:accent6>
        <a:hlink>
          <a:srgbClr val="009999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314183"/>
        </a:dk1>
        <a:lt1>
          <a:srgbClr val="FFFFFF"/>
        </a:lt1>
        <a:dk2>
          <a:srgbClr val="0B1E45"/>
        </a:dk2>
        <a:lt2>
          <a:srgbClr val="FFFFFF"/>
        </a:lt2>
        <a:accent1>
          <a:srgbClr val="6666FF"/>
        </a:accent1>
        <a:accent2>
          <a:srgbClr val="0066FF"/>
        </a:accent2>
        <a:accent3>
          <a:srgbClr val="AAABB0"/>
        </a:accent3>
        <a:accent4>
          <a:srgbClr val="DADADA"/>
        </a:accent4>
        <a:accent5>
          <a:srgbClr val="B8B8FF"/>
        </a:accent5>
        <a:accent6>
          <a:srgbClr val="005CE7"/>
        </a:accent6>
        <a:hlink>
          <a:srgbClr val="006699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194349"/>
        </a:dk1>
        <a:lt1>
          <a:srgbClr val="FFFFCC"/>
        </a:lt1>
        <a:dk2>
          <a:srgbClr val="006666"/>
        </a:dk2>
        <a:lt2>
          <a:srgbClr val="FFFFFF"/>
        </a:lt2>
        <a:accent1>
          <a:srgbClr val="99CC00"/>
        </a:accent1>
        <a:accent2>
          <a:srgbClr val="00B6B2"/>
        </a:accent2>
        <a:accent3>
          <a:srgbClr val="AAB8B8"/>
        </a:accent3>
        <a:accent4>
          <a:srgbClr val="DADAAE"/>
        </a:accent4>
        <a:accent5>
          <a:srgbClr val="CAE2AA"/>
        </a:accent5>
        <a:accent6>
          <a:srgbClr val="00A5A1"/>
        </a:accent6>
        <a:hlink>
          <a:srgbClr val="669900"/>
        </a:hlink>
        <a:folHlink>
          <a:srgbClr val="6666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194349"/>
        </a:dk1>
        <a:lt1>
          <a:srgbClr val="FFFFCC"/>
        </a:lt1>
        <a:dk2>
          <a:srgbClr val="0000FF"/>
        </a:dk2>
        <a:lt2>
          <a:srgbClr val="FFFFFF"/>
        </a:lt2>
        <a:accent1>
          <a:srgbClr val="0099FF"/>
        </a:accent1>
        <a:accent2>
          <a:srgbClr val="33CC33"/>
        </a:accent2>
        <a:accent3>
          <a:srgbClr val="AAAAFF"/>
        </a:accent3>
        <a:accent4>
          <a:srgbClr val="DADAAE"/>
        </a:accent4>
        <a:accent5>
          <a:srgbClr val="AACAFF"/>
        </a:accent5>
        <a:accent6>
          <a:srgbClr val="2DB92D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194349"/>
        </a:dk1>
        <a:lt1>
          <a:srgbClr val="FFFFCC"/>
        </a:lt1>
        <a:dk2>
          <a:srgbClr val="72A497"/>
        </a:dk2>
        <a:lt2>
          <a:srgbClr val="000000"/>
        </a:lt2>
        <a:accent1>
          <a:srgbClr val="805D32"/>
        </a:accent1>
        <a:accent2>
          <a:srgbClr val="7D2F3C"/>
        </a:accent2>
        <a:accent3>
          <a:srgbClr val="BCCFC9"/>
        </a:accent3>
        <a:accent4>
          <a:srgbClr val="DADAAE"/>
        </a:accent4>
        <a:accent5>
          <a:srgbClr val="C0B6AD"/>
        </a:accent5>
        <a:accent6>
          <a:srgbClr val="712A35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1C1C1C"/>
        </a:dk1>
        <a:lt1>
          <a:srgbClr val="FFFFFF"/>
        </a:lt1>
        <a:dk2>
          <a:srgbClr val="710F0F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BB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666699"/>
        </a:hlink>
        <a:folHlink>
          <a:srgbClr val="99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336666"/>
        </a:dk1>
        <a:lt1>
          <a:srgbClr val="FFFFFF"/>
        </a:lt1>
        <a:dk2>
          <a:srgbClr val="000000"/>
        </a:dk2>
        <a:lt2>
          <a:srgbClr val="666699"/>
        </a:lt2>
        <a:accent1>
          <a:srgbClr val="99CCCC"/>
        </a:accent1>
        <a:accent2>
          <a:srgbClr val="CCCCCC"/>
        </a:accent2>
        <a:accent3>
          <a:srgbClr val="FFFFFF"/>
        </a:accent3>
        <a:accent4>
          <a:srgbClr val="2A5656"/>
        </a:accent4>
        <a:accent5>
          <a:srgbClr val="CAE2E2"/>
        </a:accent5>
        <a:accent6>
          <a:srgbClr val="B9B9B9"/>
        </a:accent6>
        <a:hlink>
          <a:srgbClr val="006666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336699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CC3300"/>
        </a:accent1>
        <a:accent2>
          <a:srgbClr val="CC9900"/>
        </a:accent2>
        <a:accent3>
          <a:srgbClr val="FFFFFF"/>
        </a:accent3>
        <a:accent4>
          <a:srgbClr val="000000"/>
        </a:accent4>
        <a:accent5>
          <a:srgbClr val="E2ADAA"/>
        </a:accent5>
        <a:accent6>
          <a:srgbClr val="B98A00"/>
        </a:accent6>
        <a:hlink>
          <a:srgbClr val="CC6600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666699"/>
        </a:accent1>
        <a:accent2>
          <a:srgbClr val="9999FF"/>
        </a:accent2>
        <a:accent3>
          <a:srgbClr val="FFFFFF"/>
        </a:accent3>
        <a:accent4>
          <a:srgbClr val="000000"/>
        </a:accent4>
        <a:accent5>
          <a:srgbClr val="B8B8CA"/>
        </a:accent5>
        <a:accent6>
          <a:srgbClr val="8A8AE7"/>
        </a:accent6>
        <a:hlink>
          <a:srgbClr val="3366FF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57359</TotalTime>
  <Words>2665</Words>
  <Application>Microsoft Macintosh PowerPoint</Application>
  <PresentationFormat>On-screen Show (4:3)</PresentationFormat>
  <Paragraphs>1034</Paragraphs>
  <Slides>53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4" baseType="lpstr">
      <vt:lpstr>Default Design</vt:lpstr>
      <vt:lpstr>PowerPoint Presentation</vt:lpstr>
      <vt:lpstr>OLTP/OLAP Architecture</vt:lpstr>
      <vt:lpstr>PowerPoint Presentation</vt:lpstr>
      <vt:lpstr>PowerPoint Presentation</vt:lpstr>
      <vt:lpstr>What is a data stream?</vt:lpstr>
      <vt:lpstr>What to do with data streams?</vt:lpstr>
      <vt:lpstr>What’s the scale? Packet data streams</vt:lpstr>
      <vt:lpstr>PowerPoint Presentation</vt:lpstr>
      <vt:lpstr>Common Architecture</vt:lpstr>
      <vt:lpstr>OLTP/OLAP Architecture</vt:lpstr>
      <vt:lpstr>DBMS vs. DSMS</vt:lpstr>
      <vt:lpstr>What makes it hard?</vt:lpstr>
      <vt:lpstr>What exactly do you do?</vt:lpstr>
      <vt:lpstr>Issues of Semantics</vt:lpstr>
      <vt:lpstr>Windows</vt:lpstr>
      <vt:lpstr>Windows on Ordering Attributes</vt:lpstr>
      <vt:lpstr>Windows on Counts</vt:lpstr>
      <vt:lpstr>Windows from “Punctuations”</vt:lpstr>
      <vt:lpstr>PowerPoint Presentation</vt:lpstr>
      <vt:lpstr>“Hello World” Stream Processing</vt:lpstr>
      <vt:lpstr>The Raw Stream…</vt:lpstr>
      <vt:lpstr>Divide Into Windows…</vt:lpstr>
      <vt:lpstr>First Window</vt:lpstr>
      <vt:lpstr>Second Window</vt:lpstr>
      <vt:lpstr>Window Counting</vt:lpstr>
      <vt:lpstr>General Strategies</vt:lpstr>
      <vt:lpstr>Reservoir Sampling</vt:lpstr>
      <vt:lpstr>Reservoir Sampling: How does it work?</vt:lpstr>
      <vt:lpstr>Hashing for Three Common Tasks</vt:lpstr>
      <vt:lpstr>HyperLogLog Counter</vt:lpstr>
      <vt:lpstr>Bloom Filters</vt:lpstr>
      <vt:lpstr>Bloom Filters: put</vt:lpstr>
      <vt:lpstr>Bloom Filters: put</vt:lpstr>
      <vt:lpstr>Bloom Filters: contains</vt:lpstr>
      <vt:lpstr>Bloom Filters: contains</vt:lpstr>
      <vt:lpstr>Bloom Filters: contains</vt:lpstr>
      <vt:lpstr>Bloom Filters: contains</vt:lpstr>
      <vt:lpstr>Bloom Filters</vt:lpstr>
      <vt:lpstr>Count-Min Sketches</vt:lpstr>
      <vt:lpstr>Count-Min Sketches: put</vt:lpstr>
      <vt:lpstr>Count-Min Sketches: put</vt:lpstr>
      <vt:lpstr>Count-Min Sketches: put</vt:lpstr>
      <vt:lpstr>Count-Min Sketches: put</vt:lpstr>
      <vt:lpstr>Count-Min Sketches: put</vt:lpstr>
      <vt:lpstr>Count-Min Sketches: put</vt:lpstr>
      <vt:lpstr>Count-Min Sketches: get</vt:lpstr>
      <vt:lpstr>Count-Min Sketches: get</vt:lpstr>
      <vt:lpstr>Count-Min Sketches: get</vt:lpstr>
      <vt:lpstr>Count-Min Sketches: get</vt:lpstr>
      <vt:lpstr>Count-Min Sketches</vt:lpstr>
      <vt:lpstr>Three Common Tasks</vt:lpstr>
      <vt:lpstr>PowerPoint Presentation</vt:lpstr>
      <vt:lpstr>PowerPoint Presentation</vt:lpstr>
    </vt:vector>
  </TitlesOfParts>
  <Manager/>
  <Company>University of Waterloo</Company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Big Data Infrastructure</dc:title>
  <dc:subject/>
  <dc:creator>Jimmy Lin</dc:creator>
  <cp:keywords/>
  <dc:description/>
  <cp:lastModifiedBy>Jimmy Lin</cp:lastModifiedBy>
  <cp:revision>11973</cp:revision>
  <dcterms:created xsi:type="dcterms:W3CDTF">2012-08-31T06:36:49Z</dcterms:created>
  <dcterms:modified xsi:type="dcterms:W3CDTF">2016-03-29T01:31:05Z</dcterms:modified>
  <cp:category/>
</cp:coreProperties>
</file>